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9"/>
  </p:notesMasterIdLst>
  <p:sldIdLst>
    <p:sldId id="256" r:id="rId2"/>
    <p:sldId id="275" r:id="rId3"/>
    <p:sldId id="258" r:id="rId4"/>
    <p:sldId id="259" r:id="rId5"/>
    <p:sldId id="281" r:id="rId6"/>
    <p:sldId id="294" r:id="rId7"/>
    <p:sldId id="282" r:id="rId8"/>
    <p:sldId id="283" r:id="rId9"/>
    <p:sldId id="260" r:id="rId10"/>
    <p:sldId id="261" r:id="rId11"/>
    <p:sldId id="290" r:id="rId12"/>
    <p:sldId id="262" r:id="rId13"/>
    <p:sldId id="278" r:id="rId14"/>
    <p:sldId id="264" r:id="rId15"/>
    <p:sldId id="291" r:id="rId16"/>
    <p:sldId id="265" r:id="rId17"/>
    <p:sldId id="295" r:id="rId18"/>
    <p:sldId id="268" r:id="rId19"/>
    <p:sldId id="267" r:id="rId20"/>
    <p:sldId id="272" r:id="rId21"/>
    <p:sldId id="276" r:id="rId22"/>
    <p:sldId id="277" r:id="rId23"/>
    <p:sldId id="296" r:id="rId24"/>
    <p:sldId id="273" r:id="rId25"/>
    <p:sldId id="285" r:id="rId26"/>
    <p:sldId id="286" r:id="rId27"/>
    <p:sldId id="287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CCE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78" autoAdjust="0"/>
    <p:restoredTop sz="75294" autoAdjust="0"/>
  </p:normalViewPr>
  <p:slideViewPr>
    <p:cSldViewPr>
      <p:cViewPr>
        <p:scale>
          <a:sx n="100" d="100"/>
          <a:sy n="100" d="100"/>
        </p:scale>
        <p:origin x="-330" y="1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53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8" d="100"/>
          <a:sy n="68" d="100"/>
        </p:scale>
        <p:origin x="-3086" y="-6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FD6E13-FC9B-4A71-B98F-8F839C203B20}" type="datetimeFigureOut">
              <a:rPr lang="en-US" smtClean="0"/>
              <a:pPr/>
              <a:t>7/27/2012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240A5D-3332-485C-8A44-48ED486E896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Introduce</a:t>
            </a:r>
          </a:p>
          <a:p>
            <a:r>
              <a:rPr lang="en-US" dirty="0" smtClean="0"/>
              <a:t>Software project – </a:t>
            </a:r>
            <a:r>
              <a:rPr lang="en-US" dirty="0" err="1" smtClean="0"/>
              <a:t>WARCreate</a:t>
            </a:r>
            <a:r>
              <a:rPr lang="en-US" dirty="0" smtClean="0"/>
              <a:t>-  Chrome extension </a:t>
            </a:r>
          </a:p>
          <a:p>
            <a:endParaRPr lang="en-US" dirty="0" smtClean="0"/>
          </a:p>
          <a:p>
            <a:r>
              <a:rPr lang="en-US" dirty="0" smtClean="0"/>
              <a:t>Allows create WARC file from any webpage you can view in your browser.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240A5D-3332-485C-8A44-48ED486E8965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Apache = web server, my bank statements? Exposed to world?</a:t>
            </a:r>
          </a:p>
          <a:p>
            <a:endParaRPr lang="en-US" dirty="0" smtClean="0"/>
          </a:p>
          <a:p>
            <a:r>
              <a:rPr lang="en-US" dirty="0" err="1" smtClean="0"/>
              <a:t>Evrthng</a:t>
            </a:r>
            <a:r>
              <a:rPr lang="en-US" dirty="0" smtClean="0"/>
              <a:t> in Suite is on your machine. </a:t>
            </a:r>
          </a:p>
          <a:p>
            <a:endParaRPr lang="en-US" dirty="0" smtClean="0"/>
          </a:p>
          <a:p>
            <a:r>
              <a:rPr lang="en-US" dirty="0" smtClean="0"/>
              <a:t>Aside </a:t>
            </a:r>
            <a:r>
              <a:rPr lang="en-US" dirty="0" err="1" smtClean="0"/>
              <a:t>frm</a:t>
            </a:r>
            <a:r>
              <a:rPr lang="en-US" dirty="0" smtClean="0"/>
              <a:t> </a:t>
            </a:r>
            <a:r>
              <a:rPr lang="en-US" dirty="0" err="1" smtClean="0"/>
              <a:t>grabng</a:t>
            </a:r>
            <a:r>
              <a:rPr lang="en-US" dirty="0" smtClean="0"/>
              <a:t> content you </a:t>
            </a:r>
            <a:r>
              <a:rPr lang="en-US" dirty="0" err="1" smtClean="0"/>
              <a:t>wanna</a:t>
            </a:r>
            <a:r>
              <a:rPr lang="en-US" dirty="0" smtClean="0"/>
              <a:t> </a:t>
            </a:r>
            <a:r>
              <a:rPr lang="en-US" dirty="0" err="1" smtClean="0"/>
              <a:t>presv</a:t>
            </a:r>
            <a:r>
              <a:rPr lang="en-US" dirty="0" smtClean="0"/>
              <a:t> from web, none output is exposed. </a:t>
            </a:r>
          </a:p>
          <a:p>
            <a:endParaRPr lang="en-US" dirty="0" smtClean="0"/>
          </a:p>
          <a:p>
            <a:r>
              <a:rPr lang="en-US" dirty="0" smtClean="0"/>
              <a:t>Further, I’ve worked in preliminary support for </a:t>
            </a:r>
            <a:r>
              <a:rPr lang="en-US" dirty="0" err="1" smtClean="0"/>
              <a:t>encding</a:t>
            </a:r>
            <a:r>
              <a:rPr lang="en-US" dirty="0" smtClean="0"/>
              <a:t>/</a:t>
            </a:r>
            <a:r>
              <a:rPr lang="en-US" dirty="0" err="1" smtClean="0"/>
              <a:t>encrypn</a:t>
            </a:r>
            <a:r>
              <a:rPr lang="en-US" dirty="0" smtClean="0"/>
              <a:t> to ease nerves a little</a:t>
            </a:r>
          </a:p>
          <a:p>
            <a:r>
              <a:rPr lang="en-US" dirty="0" smtClean="0"/>
              <a:t>but real power = your </a:t>
            </a:r>
            <a:r>
              <a:rPr lang="en-US" dirty="0" err="1" smtClean="0"/>
              <a:t>priv</a:t>
            </a:r>
            <a:r>
              <a:rPr lang="en-US" dirty="0" smtClean="0"/>
              <a:t> archives are !</a:t>
            </a:r>
            <a:r>
              <a:rPr lang="en-US" dirty="0" err="1" smtClean="0"/>
              <a:t>expsd</a:t>
            </a:r>
            <a:r>
              <a:rPr lang="en-US" dirty="0" smtClean="0"/>
              <a:t> as would be if </a:t>
            </a:r>
            <a:r>
              <a:rPr lang="en-US" dirty="0" err="1" smtClean="0"/>
              <a:t>handedoff</a:t>
            </a:r>
            <a:r>
              <a:rPr lang="en-US" dirty="0" smtClean="0"/>
              <a:t> to </a:t>
            </a:r>
            <a:r>
              <a:rPr lang="en-US" dirty="0" err="1" smtClean="0"/>
              <a:t>instit</a:t>
            </a:r>
            <a:r>
              <a:rPr lang="en-US" dirty="0" smtClean="0"/>
              <a:t>. </a:t>
            </a:r>
          </a:p>
          <a:p>
            <a:endParaRPr lang="en-US" dirty="0" smtClean="0"/>
          </a:p>
          <a:p>
            <a:r>
              <a:rPr lang="en-US" dirty="0" smtClean="0"/>
              <a:t>Meanwhile, </a:t>
            </a:r>
            <a:r>
              <a:rPr lang="en-US" dirty="0" err="1" smtClean="0"/>
              <a:t>ur</a:t>
            </a:r>
            <a:r>
              <a:rPr lang="en-US" baseline="0" dirty="0" smtClean="0"/>
              <a:t> able to</a:t>
            </a:r>
            <a:r>
              <a:rPr lang="en-US" dirty="0" smtClean="0"/>
              <a:t> </a:t>
            </a:r>
            <a:r>
              <a:rPr lang="en-US" dirty="0" err="1" smtClean="0"/>
              <a:t>util</a:t>
            </a:r>
            <a:r>
              <a:rPr lang="en-US" dirty="0" smtClean="0"/>
              <a:t> </a:t>
            </a:r>
            <a:r>
              <a:rPr lang="en-US" dirty="0" err="1" smtClean="0"/>
              <a:t>instit</a:t>
            </a:r>
            <a:r>
              <a:rPr lang="en-US" dirty="0" smtClean="0"/>
              <a:t> </a:t>
            </a:r>
            <a:r>
              <a:rPr lang="en-US" dirty="0" err="1" smtClean="0"/>
              <a:t>facilitts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240A5D-3332-485C-8A44-48ED486E8965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K,snds</a:t>
            </a:r>
            <a:r>
              <a:rPr lang="en-US" dirty="0" smtClean="0"/>
              <a:t> good. Doesn’t do?</a:t>
            </a:r>
          </a:p>
          <a:p>
            <a:endParaRPr lang="en-US" dirty="0" smtClean="0"/>
          </a:p>
          <a:p>
            <a:r>
              <a:rPr lang="en-US" dirty="0" smtClean="0"/>
              <a:t>* </a:t>
            </a:r>
            <a:r>
              <a:rPr lang="en-US" dirty="0" err="1" smtClean="0"/>
              <a:t>doesnot</a:t>
            </a:r>
            <a:r>
              <a:rPr lang="en-US" dirty="0" smtClean="0"/>
              <a:t> archive entire website into single WARC. -</a:t>
            </a:r>
            <a:r>
              <a:rPr lang="en-US" baseline="0" dirty="0" smtClean="0"/>
              <a:t> </a:t>
            </a:r>
            <a:r>
              <a:rPr lang="en-US" dirty="0" smtClean="0"/>
              <a:t>purely WYSIWYG - What you see is what you get. </a:t>
            </a:r>
          </a:p>
          <a:p>
            <a:endParaRPr lang="en-US" dirty="0" smtClean="0"/>
          </a:p>
          <a:p>
            <a:r>
              <a:rPr lang="en-US" dirty="0" smtClean="0"/>
              <a:t>*</a:t>
            </a:r>
            <a:r>
              <a:rPr lang="en-US" baseline="0" dirty="0" smtClean="0"/>
              <a:t> </a:t>
            </a:r>
            <a:r>
              <a:rPr lang="en-US" dirty="0" smtClean="0"/>
              <a:t>does not submit WARCs to IA. So, even if </a:t>
            </a:r>
            <a:r>
              <a:rPr lang="en-US" dirty="0" err="1" smtClean="0"/>
              <a:t>y’ad</a:t>
            </a:r>
            <a:r>
              <a:rPr lang="en-US" dirty="0" smtClean="0"/>
              <a:t> </a:t>
            </a:r>
            <a:r>
              <a:rPr lang="en-US" dirty="0" err="1" smtClean="0"/>
              <a:t>PersWebArch</a:t>
            </a:r>
            <a:r>
              <a:rPr lang="en-US" dirty="0" smtClean="0"/>
              <a:t> </a:t>
            </a:r>
            <a:r>
              <a:rPr lang="en-US" dirty="0" err="1" smtClean="0"/>
              <a:t>wantd</a:t>
            </a:r>
            <a:r>
              <a:rPr lang="en-US" dirty="0" smtClean="0"/>
              <a:t> world to see one day, tool </a:t>
            </a:r>
            <a:r>
              <a:rPr lang="en-US" dirty="0" err="1" smtClean="0"/>
              <a:t>willnt</a:t>
            </a:r>
            <a:r>
              <a:rPr lang="en-US" dirty="0" smtClean="0"/>
              <a:t> </a:t>
            </a:r>
            <a:r>
              <a:rPr lang="en-US" dirty="0" err="1" smtClean="0"/>
              <a:t>auto’ly</a:t>
            </a:r>
            <a:r>
              <a:rPr lang="en-US" dirty="0" smtClean="0"/>
              <a:t> submit  WARCs.</a:t>
            </a:r>
          </a:p>
          <a:p>
            <a:endParaRPr lang="en-US" dirty="0" smtClean="0"/>
          </a:p>
          <a:p>
            <a:r>
              <a:rPr lang="en-US" dirty="0" smtClean="0"/>
              <a:t>*</a:t>
            </a:r>
            <a:r>
              <a:rPr lang="en-US" baseline="0" dirty="0" smtClean="0"/>
              <a:t> </a:t>
            </a:r>
            <a:r>
              <a:rPr lang="en-US" dirty="0" smtClean="0"/>
              <a:t>only </a:t>
            </a:r>
            <a:r>
              <a:rPr lang="en-US" dirty="0" err="1" smtClean="0"/>
              <a:t>implmnts</a:t>
            </a:r>
            <a:r>
              <a:rPr lang="en-US" dirty="0" smtClean="0"/>
              <a:t> subset WARC </a:t>
            </a:r>
            <a:r>
              <a:rPr lang="en-US" dirty="0" err="1" smtClean="0"/>
              <a:t>formt</a:t>
            </a:r>
            <a:r>
              <a:rPr lang="en-US" dirty="0" smtClean="0"/>
              <a:t>. While </a:t>
            </a:r>
            <a:r>
              <a:rPr lang="en-US" dirty="0" err="1" smtClean="0"/>
              <a:t>ths</a:t>
            </a:r>
            <a:r>
              <a:rPr lang="en-US" baseline="0" dirty="0" smtClean="0"/>
              <a:t> </a:t>
            </a:r>
            <a:r>
              <a:rPr lang="en-US" dirty="0" smtClean="0"/>
              <a:t>WARCs </a:t>
            </a:r>
            <a:r>
              <a:rPr lang="en-US" dirty="0" err="1" smtClean="0"/>
              <a:t>validt</a:t>
            </a:r>
            <a:r>
              <a:rPr lang="en-US" dirty="0" smtClean="0"/>
              <a:t>, </a:t>
            </a:r>
            <a:r>
              <a:rPr lang="en-US" dirty="0" err="1" smtClean="0"/>
              <a:t>compreh</a:t>
            </a:r>
            <a:r>
              <a:rPr lang="en-US" dirty="0" smtClean="0"/>
              <a:t> support format has </a:t>
            </a:r>
            <a:r>
              <a:rPr lang="en-US" dirty="0" err="1" smtClean="0"/>
              <a:t>mny</a:t>
            </a:r>
            <a:r>
              <a:rPr lang="en-US" dirty="0" smtClean="0"/>
              <a:t> edge cases and must take into account all of the nuances of the web experience.</a:t>
            </a:r>
          </a:p>
          <a:p>
            <a:endParaRPr lang="en-US" dirty="0" smtClean="0"/>
          </a:p>
          <a:p>
            <a:r>
              <a:rPr lang="en-US" dirty="0" smtClean="0"/>
              <a:t>*</a:t>
            </a:r>
            <a:r>
              <a:rPr lang="en-US" baseline="0" dirty="0" smtClean="0"/>
              <a:t> </a:t>
            </a:r>
            <a:r>
              <a:rPr lang="en-US" dirty="0" err="1" smtClean="0"/>
              <a:t>Doesnt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prvd</a:t>
            </a:r>
            <a:r>
              <a:rPr lang="en-US" baseline="0" dirty="0" smtClean="0"/>
              <a:t> </a:t>
            </a:r>
            <a:r>
              <a:rPr lang="en-US" dirty="0" smtClean="0"/>
              <a:t>means replay - job of the </a:t>
            </a:r>
            <a:r>
              <a:rPr lang="en-US" dirty="0" err="1" smtClean="0"/>
              <a:t>supplemtry</a:t>
            </a:r>
            <a:r>
              <a:rPr lang="en-US" dirty="0" smtClean="0"/>
              <a:t> PWA suite, which will be freely available with WC.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240A5D-3332-485C-8A44-48ED486E8965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Some extras, </a:t>
            </a:r>
            <a:r>
              <a:rPr lang="en-US" dirty="0" err="1" smtClean="0"/>
              <a:t>configing</a:t>
            </a:r>
            <a:r>
              <a:rPr lang="en-US" baseline="0" dirty="0" smtClean="0"/>
              <a:t> all </a:t>
            </a:r>
            <a:r>
              <a:rPr lang="en-US" dirty="0" smtClean="0"/>
              <a:t>packages on a system is hard. </a:t>
            </a:r>
          </a:p>
          <a:p>
            <a:endParaRPr lang="en-US" dirty="0" smtClean="0"/>
          </a:p>
          <a:p>
            <a:r>
              <a:rPr lang="en-US" dirty="0" smtClean="0"/>
              <a:t>WC </a:t>
            </a:r>
            <a:r>
              <a:rPr lang="en-US" dirty="0" err="1" smtClean="0"/>
              <a:t>contns</a:t>
            </a:r>
            <a:r>
              <a:rPr lang="en-US" baseline="0" dirty="0" smtClean="0"/>
              <a:t> </a:t>
            </a:r>
            <a:r>
              <a:rPr lang="en-US" dirty="0" smtClean="0"/>
              <a:t>sanity checks -</a:t>
            </a:r>
            <a:r>
              <a:rPr lang="en-US" baseline="0" dirty="0" smtClean="0"/>
              <a:t> </a:t>
            </a:r>
            <a:r>
              <a:rPr lang="en-US" dirty="0" smtClean="0"/>
              <a:t>ensure u setup the suite correctly and can take advantage of the full extent of the extension. </a:t>
            </a:r>
          </a:p>
          <a:p>
            <a:endParaRPr lang="en-US" dirty="0" smtClean="0"/>
          </a:p>
          <a:p>
            <a:r>
              <a:rPr lang="en-US" dirty="0" smtClean="0"/>
              <a:t>By using this client-side server approach, able to overcome some</a:t>
            </a:r>
            <a:r>
              <a:rPr lang="en-US" baseline="0" dirty="0" smtClean="0"/>
              <a:t> </a:t>
            </a:r>
            <a:r>
              <a:rPr lang="en-US" dirty="0" smtClean="0"/>
              <a:t>short comings of JS &amp;web browser. </a:t>
            </a:r>
          </a:p>
          <a:p>
            <a:endParaRPr lang="en-US" dirty="0" smtClean="0"/>
          </a:p>
          <a:p>
            <a:r>
              <a:rPr lang="en-US" dirty="0" smtClean="0"/>
              <a:t>Start off, !Apache | !Tomcat running</a:t>
            </a:r>
          </a:p>
          <a:p>
            <a:endParaRPr lang="en-US" dirty="0" smtClean="0"/>
          </a:p>
          <a:p>
            <a:r>
              <a:rPr lang="en-US" dirty="0" smtClean="0"/>
              <a:t>Can still create WARCs using</a:t>
            </a:r>
            <a:r>
              <a:rPr lang="en-US" baseline="0" dirty="0" smtClean="0"/>
              <a:t> just </a:t>
            </a:r>
            <a:r>
              <a:rPr lang="en-US" dirty="0" smtClean="0"/>
              <a:t>extension but !validated &amp;</a:t>
            </a:r>
            <a:r>
              <a:rPr lang="en-US" baseline="0" dirty="0" smtClean="0"/>
              <a:t> </a:t>
            </a:r>
            <a:r>
              <a:rPr lang="en-US" dirty="0" smtClean="0"/>
              <a:t>might run into website-based security issues trying to store sites' content locally. </a:t>
            </a:r>
          </a:p>
          <a:p>
            <a:endParaRPr lang="en-US" dirty="0" smtClean="0"/>
          </a:p>
          <a:p>
            <a:r>
              <a:rPr lang="en-US" dirty="0" smtClean="0"/>
              <a:t>So, we dragged the suite to our hard drive, per the procedure before and we're now ready to fire up Apache. We click the button.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240A5D-3332-485C-8A44-48ED486E8965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Why </a:t>
            </a:r>
            <a:r>
              <a:rPr lang="en-US" dirty="0" err="1" smtClean="0"/>
              <a:t>wasnt</a:t>
            </a:r>
            <a:r>
              <a:rPr lang="en-US" dirty="0" smtClean="0"/>
              <a:t> Memento support </a:t>
            </a:r>
            <a:r>
              <a:rPr lang="en-US" dirty="0" err="1" smtClean="0"/>
              <a:t>integr</a:t>
            </a:r>
            <a:r>
              <a:rPr lang="en-US" dirty="0" smtClean="0"/>
              <a:t> into </a:t>
            </a:r>
            <a:r>
              <a:rPr lang="en-US" dirty="0" err="1" smtClean="0"/>
              <a:t>gend</a:t>
            </a:r>
            <a:r>
              <a:rPr lang="en-US" baseline="0" dirty="0" smtClean="0"/>
              <a:t> </a:t>
            </a:r>
            <a:r>
              <a:rPr lang="en-US" dirty="0" smtClean="0"/>
              <a:t>WARCs? </a:t>
            </a:r>
          </a:p>
          <a:p>
            <a:endParaRPr lang="en-US" dirty="0" smtClean="0"/>
          </a:p>
          <a:p>
            <a:r>
              <a:rPr lang="en-US" dirty="0" err="1" smtClean="0"/>
              <a:t>Simput</a:t>
            </a:r>
            <a:r>
              <a:rPr lang="en-US" dirty="0" smtClean="0"/>
              <a:t>,</a:t>
            </a:r>
            <a:r>
              <a:rPr lang="en-US" baseline="0" dirty="0" smtClean="0"/>
              <a:t> </a:t>
            </a:r>
            <a:r>
              <a:rPr lang="en-US" dirty="0" smtClean="0"/>
              <a:t>beyond abstraction WARCs &amp; </a:t>
            </a:r>
            <a:r>
              <a:rPr lang="en-US" dirty="0" err="1" smtClean="0"/>
              <a:t>instd</a:t>
            </a:r>
            <a:r>
              <a:rPr lang="en-US" dirty="0" smtClean="0"/>
              <a:t> in realm of replay rather than </a:t>
            </a:r>
            <a:r>
              <a:rPr lang="en-US" dirty="0" err="1" smtClean="0"/>
              <a:t>src</a:t>
            </a:r>
            <a:r>
              <a:rPr lang="en-US" dirty="0" smtClean="0"/>
              <a:t> replay. </a:t>
            </a:r>
          </a:p>
          <a:p>
            <a:endParaRPr lang="en-US" dirty="0" smtClean="0"/>
          </a:p>
          <a:p>
            <a:r>
              <a:rPr lang="en-US" dirty="0" smtClean="0"/>
              <a:t>By </a:t>
            </a:r>
            <a:r>
              <a:rPr lang="en-US" dirty="0" err="1" smtClean="0"/>
              <a:t>utilizng</a:t>
            </a:r>
            <a:r>
              <a:rPr lang="en-US" dirty="0" smtClean="0"/>
              <a:t> suite that </a:t>
            </a:r>
            <a:r>
              <a:rPr lang="en-US" dirty="0" err="1" smtClean="0"/>
              <a:t>origly</a:t>
            </a:r>
            <a:r>
              <a:rPr lang="en-US" dirty="0" smtClean="0"/>
              <a:t> built to </a:t>
            </a:r>
            <a:r>
              <a:rPr lang="en-US" dirty="0" err="1" smtClean="0"/>
              <a:t>supplmnt</a:t>
            </a:r>
            <a:r>
              <a:rPr lang="en-US" dirty="0" smtClean="0"/>
              <a:t> WC</a:t>
            </a:r>
            <a:r>
              <a:rPr lang="en-US" baseline="0" dirty="0" smtClean="0"/>
              <a:t> </a:t>
            </a:r>
            <a:r>
              <a:rPr lang="en-US" baseline="0" dirty="0" smtClean="0">
                <a:sym typeface="Wingdings" pitchFamily="2" charset="2"/>
              </a:rPr>
              <a:t> </a:t>
            </a:r>
            <a:r>
              <a:rPr lang="en-US" dirty="0" smtClean="0"/>
              <a:t>also able </a:t>
            </a:r>
            <a:r>
              <a:rPr lang="en-US" dirty="0" err="1" smtClean="0"/>
              <a:t>incld</a:t>
            </a:r>
            <a:r>
              <a:rPr lang="en-US" dirty="0" smtClean="0"/>
              <a:t> facilities for Memento to handle </a:t>
            </a:r>
            <a:r>
              <a:rPr lang="en-US" dirty="0" err="1" smtClean="0"/>
              <a:t>reqts</a:t>
            </a:r>
            <a:r>
              <a:rPr lang="en-US" dirty="0" smtClean="0"/>
              <a:t> </a:t>
            </a:r>
            <a:r>
              <a:rPr lang="en-US" dirty="0" err="1" smtClean="0"/>
              <a:t>approply</a:t>
            </a:r>
            <a:r>
              <a:rPr lang="en-US" dirty="0" smtClean="0"/>
              <a:t> </a:t>
            </a:r>
          </a:p>
          <a:p>
            <a:r>
              <a:rPr lang="en-US" dirty="0" smtClean="0"/>
              <a:t>&amp; </a:t>
            </a:r>
            <a:r>
              <a:rPr lang="en-US" dirty="0" err="1" smtClean="0"/>
              <a:t>retn</a:t>
            </a:r>
            <a:r>
              <a:rPr lang="en-US" dirty="0" smtClean="0"/>
              <a:t> to user</a:t>
            </a:r>
            <a:r>
              <a:rPr lang="en-US" baseline="0" dirty="0" smtClean="0"/>
              <a:t> </a:t>
            </a:r>
            <a:r>
              <a:rPr lang="en-US" dirty="0" smtClean="0"/>
              <a:t>date of archive </a:t>
            </a:r>
            <a:r>
              <a:rPr lang="en-US" dirty="0" err="1" smtClean="0"/>
              <a:t>reqd</a:t>
            </a:r>
            <a:r>
              <a:rPr lang="en-US" dirty="0" smtClean="0"/>
              <a:t> from local WB inst.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240A5D-3332-485C-8A44-48ED486E8965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Tie all together:</a:t>
            </a:r>
          </a:p>
          <a:p>
            <a:endParaRPr lang="en-US" dirty="0" smtClean="0"/>
          </a:p>
          <a:p>
            <a:r>
              <a:rPr lang="en-US" dirty="0" smtClean="0"/>
              <a:t>WC gens WARCs</a:t>
            </a:r>
          </a:p>
          <a:p>
            <a:endParaRPr lang="en-US" dirty="0" smtClean="0"/>
          </a:p>
          <a:p>
            <a:r>
              <a:rPr lang="en-US" dirty="0" smtClean="0"/>
              <a:t>Suite contains support for </a:t>
            </a:r>
            <a:r>
              <a:rPr lang="en-US" dirty="0" err="1" smtClean="0"/>
              <a:t>Wayback</a:t>
            </a:r>
            <a:r>
              <a:rPr lang="en-US" dirty="0" smtClean="0"/>
              <a:t> and a host of WARC tools that supplement creation WARCs. </a:t>
            </a:r>
          </a:p>
          <a:p>
            <a:endParaRPr lang="en-US" dirty="0" smtClean="0"/>
          </a:p>
          <a:p>
            <a:r>
              <a:rPr lang="en-US" dirty="0" smtClean="0"/>
              <a:t>Also</a:t>
            </a:r>
            <a:r>
              <a:rPr lang="en-US" baseline="0" dirty="0" smtClean="0"/>
              <a:t> </a:t>
            </a:r>
            <a:r>
              <a:rPr lang="en-US" dirty="0" smtClean="0"/>
              <a:t>included custom Memento </a:t>
            </a:r>
            <a:r>
              <a:rPr lang="en-US" dirty="0" err="1" smtClean="0"/>
              <a:t>Timegate</a:t>
            </a:r>
            <a:r>
              <a:rPr lang="en-US" dirty="0" smtClean="0"/>
              <a:t> in suite</a:t>
            </a:r>
          </a:p>
          <a:p>
            <a:r>
              <a:rPr lang="en-US" dirty="0" smtClean="0"/>
              <a:t>*</a:t>
            </a:r>
            <a:r>
              <a:rPr lang="en-US" baseline="0" dirty="0" smtClean="0"/>
              <a:t> </a:t>
            </a:r>
            <a:r>
              <a:rPr lang="en-US" dirty="0" smtClean="0"/>
              <a:t>so when you go to query your </a:t>
            </a:r>
            <a:r>
              <a:rPr lang="en-US" dirty="0" err="1" smtClean="0"/>
              <a:t>persWebArchvs</a:t>
            </a:r>
            <a:r>
              <a:rPr lang="en-US" baseline="0" dirty="0" smtClean="0"/>
              <a:t> </a:t>
            </a:r>
            <a:r>
              <a:rPr lang="en-US" dirty="0" smtClean="0"/>
              <a:t>on your machine, matter </a:t>
            </a:r>
            <a:r>
              <a:rPr lang="en-US" dirty="0" err="1" smtClean="0"/>
              <a:t>put’ng</a:t>
            </a:r>
            <a:r>
              <a:rPr lang="en-US" dirty="0" smtClean="0"/>
              <a:t> </a:t>
            </a:r>
            <a:r>
              <a:rPr lang="en-US" dirty="0" err="1" smtClean="0"/>
              <a:t>localhost</a:t>
            </a:r>
            <a:r>
              <a:rPr lang="en-US" dirty="0" smtClean="0"/>
              <a:t> </a:t>
            </a:r>
            <a:r>
              <a:rPr lang="en-US" dirty="0" err="1" smtClean="0"/>
              <a:t>addr</a:t>
            </a:r>
            <a:r>
              <a:rPr lang="en-US" baseline="0" dirty="0" smtClean="0"/>
              <a:t> of</a:t>
            </a:r>
            <a:r>
              <a:rPr lang="en-US" dirty="0" smtClean="0"/>
              <a:t> </a:t>
            </a:r>
            <a:r>
              <a:rPr lang="en-US" dirty="0" err="1" smtClean="0"/>
              <a:t>timegate</a:t>
            </a:r>
            <a:r>
              <a:rPr lang="en-US" dirty="0" smtClean="0"/>
              <a:t>  =</a:t>
            </a:r>
          </a:p>
          <a:p>
            <a:r>
              <a:rPr lang="en-US" dirty="0" smtClean="0"/>
              <a:t>*</a:t>
            </a:r>
            <a:r>
              <a:rPr lang="en-US" baseline="0" dirty="0" smtClean="0"/>
              <a:t> </a:t>
            </a:r>
            <a:r>
              <a:rPr lang="en-US" dirty="0" smtClean="0"/>
              <a:t>all</a:t>
            </a:r>
            <a:r>
              <a:rPr lang="en-US" baseline="0" dirty="0" smtClean="0"/>
              <a:t> </a:t>
            </a:r>
            <a:r>
              <a:rPr lang="en-US" dirty="0" smtClean="0"/>
              <a:t>the your personal web archives are temporally navigable.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240A5D-3332-485C-8A44-48ED486E8965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Synop</a:t>
            </a:r>
            <a:endParaRPr lang="en-US" dirty="0" smtClean="0"/>
          </a:p>
          <a:p>
            <a:r>
              <a:rPr lang="en-US" dirty="0" smtClean="0"/>
              <a:t>*</a:t>
            </a:r>
            <a:r>
              <a:rPr lang="en-US" baseline="0" dirty="0" smtClean="0"/>
              <a:t>  </a:t>
            </a:r>
            <a:r>
              <a:rPr lang="en-US" dirty="0" smtClean="0"/>
              <a:t>wanted show browser </a:t>
            </a:r>
            <a:r>
              <a:rPr lang="en-US" dirty="0" err="1" smtClean="0"/>
              <a:t>bsd</a:t>
            </a:r>
            <a:r>
              <a:rPr lang="en-US" dirty="0" smtClean="0"/>
              <a:t> </a:t>
            </a:r>
            <a:r>
              <a:rPr lang="en-US" dirty="0" err="1" smtClean="0"/>
              <a:t>persWebArch</a:t>
            </a:r>
            <a:r>
              <a:rPr lang="en-US" dirty="0" smtClean="0"/>
              <a:t> very feasible endeavor to </a:t>
            </a:r>
            <a:r>
              <a:rPr lang="en-US" dirty="0" err="1" smtClean="0"/>
              <a:t>implmt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* By taking into acct pre-existing tools, able to show that WARCs we’re creating aren't some esoteric format that, too, will be lost in time when format dies -&gt;</a:t>
            </a:r>
          </a:p>
          <a:p>
            <a:endParaRPr lang="en-US" dirty="0" smtClean="0"/>
          </a:p>
          <a:p>
            <a:r>
              <a:rPr lang="en-US" dirty="0" smtClean="0"/>
              <a:t>* rather an established, standard format that integrates with pre-existing offerings.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240A5D-3332-485C-8A44-48ED486E8965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Fut.</a:t>
            </a:r>
            <a:r>
              <a:rPr lang="en-US" baseline="0" dirty="0" smtClean="0"/>
              <a:t> Work </a:t>
            </a:r>
            <a:r>
              <a:rPr lang="en-US" baseline="0" dirty="0" err="1" smtClean="0"/>
              <a:t>WARCreate</a:t>
            </a:r>
            <a:endParaRPr lang="en-US" baseline="0" dirty="0" smtClean="0"/>
          </a:p>
          <a:p>
            <a:r>
              <a:rPr lang="en-US" dirty="0" smtClean="0"/>
              <a:t>* Decouple from “server”</a:t>
            </a:r>
          </a:p>
          <a:p>
            <a:r>
              <a:rPr lang="en-US" dirty="0" smtClean="0"/>
              <a:t>* Refine Memento integration</a:t>
            </a:r>
          </a:p>
          <a:p>
            <a:r>
              <a:rPr lang="en-US" dirty="0" smtClean="0"/>
              <a:t>* Reference full WARC spec</a:t>
            </a:r>
          </a:p>
          <a:p>
            <a:r>
              <a:rPr lang="en-US" dirty="0" smtClean="0"/>
              <a:t>* Built-in WARC validation</a:t>
            </a:r>
          </a:p>
          <a:p>
            <a:r>
              <a:rPr lang="en-US" dirty="0" smtClean="0"/>
              <a:t>* Built-in replay</a:t>
            </a:r>
          </a:p>
          <a:p>
            <a:r>
              <a:rPr lang="en-US" dirty="0" smtClean="0"/>
              <a:t>* Compression</a:t>
            </a:r>
          </a:p>
          <a:p>
            <a:r>
              <a:rPr lang="en-US" dirty="0" smtClean="0"/>
              <a:t>* Optimization (removing duplicates)</a:t>
            </a:r>
          </a:p>
          <a:p>
            <a:r>
              <a:rPr lang="en-US" smtClean="0"/>
              <a:t>* …</a:t>
            </a:r>
            <a:r>
              <a:rPr lang="en-US" dirty="0" smtClean="0"/>
              <a:t>many more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240A5D-3332-485C-8A44-48ED486E8965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Some extras, </a:t>
            </a:r>
            <a:r>
              <a:rPr lang="en-US" dirty="0" err="1" smtClean="0"/>
              <a:t>configing</a:t>
            </a:r>
            <a:r>
              <a:rPr lang="en-US" baseline="0" dirty="0" smtClean="0"/>
              <a:t> all </a:t>
            </a:r>
            <a:r>
              <a:rPr lang="en-US" dirty="0" smtClean="0"/>
              <a:t>packages on a system is hard. </a:t>
            </a:r>
          </a:p>
          <a:p>
            <a:endParaRPr lang="en-US" dirty="0" smtClean="0"/>
          </a:p>
          <a:p>
            <a:r>
              <a:rPr lang="en-US" dirty="0" smtClean="0"/>
              <a:t>WC </a:t>
            </a:r>
            <a:r>
              <a:rPr lang="en-US" dirty="0" err="1" smtClean="0"/>
              <a:t>contns</a:t>
            </a:r>
            <a:r>
              <a:rPr lang="en-US" baseline="0" dirty="0" smtClean="0"/>
              <a:t> </a:t>
            </a:r>
            <a:r>
              <a:rPr lang="en-US" dirty="0" smtClean="0"/>
              <a:t>sanity checks -</a:t>
            </a:r>
            <a:r>
              <a:rPr lang="en-US" baseline="0" dirty="0" smtClean="0"/>
              <a:t> </a:t>
            </a:r>
            <a:r>
              <a:rPr lang="en-US" dirty="0" smtClean="0"/>
              <a:t>ensure u setup the suite correctly and can take advantage of the full extent of the extension. </a:t>
            </a:r>
          </a:p>
          <a:p>
            <a:endParaRPr lang="en-US" dirty="0" smtClean="0"/>
          </a:p>
          <a:p>
            <a:r>
              <a:rPr lang="en-US" dirty="0" smtClean="0"/>
              <a:t>By using this client-side server approach, able to overcome some</a:t>
            </a:r>
            <a:r>
              <a:rPr lang="en-US" baseline="0" dirty="0" smtClean="0"/>
              <a:t> </a:t>
            </a:r>
            <a:r>
              <a:rPr lang="en-US" dirty="0" smtClean="0"/>
              <a:t>short comings of JS &amp;web browser. </a:t>
            </a:r>
          </a:p>
          <a:p>
            <a:endParaRPr lang="en-US" dirty="0" smtClean="0"/>
          </a:p>
          <a:p>
            <a:r>
              <a:rPr lang="en-US" dirty="0" smtClean="0"/>
              <a:t>Start off, !Apache | !Tomcat running</a:t>
            </a:r>
          </a:p>
          <a:p>
            <a:endParaRPr lang="en-US" dirty="0" smtClean="0"/>
          </a:p>
          <a:p>
            <a:r>
              <a:rPr lang="en-US" dirty="0" smtClean="0"/>
              <a:t>Can still create WARCs using</a:t>
            </a:r>
            <a:r>
              <a:rPr lang="en-US" baseline="0" dirty="0" smtClean="0"/>
              <a:t> just </a:t>
            </a:r>
            <a:r>
              <a:rPr lang="en-US" dirty="0" smtClean="0"/>
              <a:t>extension but !validated &amp;</a:t>
            </a:r>
            <a:r>
              <a:rPr lang="en-US" baseline="0" dirty="0" smtClean="0"/>
              <a:t> </a:t>
            </a:r>
            <a:r>
              <a:rPr lang="en-US" dirty="0" smtClean="0"/>
              <a:t>might run into website-based security issues trying to store sites' content locally. </a:t>
            </a:r>
          </a:p>
          <a:p>
            <a:endParaRPr lang="en-US" dirty="0" smtClean="0"/>
          </a:p>
          <a:p>
            <a:r>
              <a:rPr lang="en-US" dirty="0" smtClean="0"/>
              <a:t>So, we dragged the suite to our hard drive, per the procedure before and we're now ready to fire up Apache. We click the button.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240A5D-3332-485C-8A44-48ED486E8965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Custom conf of </a:t>
            </a:r>
            <a:r>
              <a:rPr lang="en-US" dirty="0" err="1" smtClean="0"/>
              <a:t>Apach</a:t>
            </a:r>
            <a:r>
              <a:rPr lang="en-US" baseline="0" dirty="0" smtClean="0"/>
              <a:t> suite gives</a:t>
            </a:r>
            <a:r>
              <a:rPr lang="en-US" dirty="0" smtClean="0"/>
              <a:t> </a:t>
            </a:r>
          </a:p>
          <a:p>
            <a:r>
              <a:rPr lang="en-US" dirty="0" smtClean="0"/>
              <a:t>* access to WARC </a:t>
            </a:r>
            <a:r>
              <a:rPr lang="en-US" dirty="0" err="1" smtClean="0"/>
              <a:t>validatn</a:t>
            </a:r>
            <a:endParaRPr lang="en-US" dirty="0" smtClean="0"/>
          </a:p>
          <a:p>
            <a:r>
              <a:rPr lang="en-US" dirty="0" smtClean="0"/>
              <a:t>*</a:t>
            </a:r>
            <a:r>
              <a:rPr lang="en-US" baseline="0" dirty="0" smtClean="0"/>
              <a:t> </a:t>
            </a:r>
            <a:r>
              <a:rPr lang="en-US" dirty="0" smtClean="0"/>
              <a:t>allows overcome protection of website in keeping us from preserving content </a:t>
            </a:r>
          </a:p>
          <a:p>
            <a:pPr>
              <a:buFont typeface="Arial" charset="0"/>
              <a:buNone/>
            </a:pPr>
            <a:r>
              <a:rPr lang="en-US" dirty="0" smtClean="0"/>
              <a:t>*able to interact with local </a:t>
            </a:r>
            <a:r>
              <a:rPr lang="en-US" dirty="0" err="1" smtClean="0"/>
              <a:t>filesys</a:t>
            </a:r>
            <a:r>
              <a:rPr lang="en-US" baseline="0" dirty="0" smtClean="0"/>
              <a:t> - </a:t>
            </a:r>
            <a:r>
              <a:rPr lang="en-US" dirty="0" smtClean="0"/>
              <a:t>something </a:t>
            </a:r>
            <a:r>
              <a:rPr lang="en-US" dirty="0" err="1" smtClean="0"/>
              <a:t>Javascript</a:t>
            </a:r>
            <a:r>
              <a:rPr lang="en-US" dirty="0" smtClean="0"/>
              <a:t> has severe limitations on doing. </a:t>
            </a:r>
          </a:p>
          <a:p>
            <a:pPr>
              <a:buFont typeface="Arial" charset="0"/>
              <a:buChar char="•"/>
            </a:pPr>
            <a:endParaRPr lang="en-US" dirty="0" smtClean="0"/>
          </a:p>
          <a:p>
            <a:pPr>
              <a:buFont typeface="Arial" charset="0"/>
              <a:buNone/>
            </a:pPr>
            <a:r>
              <a:rPr lang="en-US" dirty="0" smtClean="0"/>
              <a:t>Replay sys isn't up yet though &amp; that's because the Java-based FOSS </a:t>
            </a:r>
            <a:r>
              <a:rPr lang="en-US" dirty="0" err="1" smtClean="0"/>
              <a:t>Wayback</a:t>
            </a:r>
            <a:r>
              <a:rPr lang="en-US" dirty="0" smtClean="0"/>
              <a:t> requires Tomcat. </a:t>
            </a:r>
          </a:p>
          <a:p>
            <a:pPr>
              <a:buFont typeface="Arial" charset="0"/>
              <a:buNone/>
            </a:pPr>
            <a:endParaRPr lang="en-US" dirty="0" smtClean="0"/>
          </a:p>
          <a:p>
            <a:pPr>
              <a:buFont typeface="Arial" charset="0"/>
              <a:buNone/>
            </a:pPr>
            <a:r>
              <a:rPr lang="en-US" dirty="0" smtClean="0"/>
              <a:t>Also, </a:t>
            </a:r>
            <a:r>
              <a:rPr lang="en-US" dirty="0" err="1" smtClean="0"/>
              <a:t>wanna</a:t>
            </a:r>
            <a:r>
              <a:rPr lang="en-US" dirty="0" smtClean="0"/>
              <a:t> able jump in time between our archives </a:t>
            </a:r>
            <a:r>
              <a:rPr lang="en-US" smtClean="0"/>
              <a:t>using Me, </a:t>
            </a:r>
            <a:r>
              <a:rPr lang="en-US" dirty="0" smtClean="0"/>
              <a:t>so we cannot experience this without our </a:t>
            </a:r>
            <a:r>
              <a:rPr lang="en-US" dirty="0" err="1" smtClean="0"/>
              <a:t>Wayback</a:t>
            </a:r>
            <a:r>
              <a:rPr lang="en-US" dirty="0" smtClean="0"/>
              <a:t> instance being up. </a:t>
            </a:r>
          </a:p>
          <a:p>
            <a:pPr>
              <a:buFont typeface="Arial" charset="0"/>
              <a:buNone/>
            </a:pPr>
            <a:endParaRPr lang="en-US" dirty="0" smtClean="0"/>
          </a:p>
          <a:p>
            <a:pPr>
              <a:buFont typeface="Arial" charset="0"/>
              <a:buNone/>
            </a:pPr>
            <a:r>
              <a:rPr lang="en-US" dirty="0" smtClean="0"/>
              <a:t>We start up Tomcat.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240A5D-3332-485C-8A44-48ED486E8965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&amp;now </a:t>
            </a:r>
            <a:r>
              <a:rPr lang="en-US" dirty="0" err="1" smtClean="0"/>
              <a:t>complt</a:t>
            </a:r>
            <a:r>
              <a:rPr lang="en-US" dirty="0" smtClean="0"/>
              <a:t> </a:t>
            </a:r>
            <a:r>
              <a:rPr lang="en-US" dirty="0" err="1" smtClean="0"/>
              <a:t>pkg</a:t>
            </a:r>
            <a:r>
              <a:rPr lang="en-US" dirty="0" smtClean="0"/>
              <a:t> =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operatnl</a:t>
            </a:r>
            <a:endParaRPr lang="en-US" baseline="0" dirty="0" smtClean="0"/>
          </a:p>
          <a:p>
            <a:endParaRPr lang="en-US" baseline="0" dirty="0" smtClean="0"/>
          </a:p>
          <a:p>
            <a:r>
              <a:rPr lang="en-US" dirty="0" err="1" smtClean="0"/>
              <a:t>Incldd</a:t>
            </a:r>
            <a:r>
              <a:rPr lang="en-US" dirty="0" smtClean="0"/>
              <a:t> w/ suite is </a:t>
            </a:r>
            <a:r>
              <a:rPr lang="en-US" dirty="0" err="1" smtClean="0"/>
              <a:t>impl</a:t>
            </a:r>
            <a:r>
              <a:rPr lang="en-US" dirty="0" smtClean="0"/>
              <a:t> of Memento framework built </a:t>
            </a:r>
            <a:r>
              <a:rPr lang="en-US" dirty="0" err="1" smtClean="0"/>
              <a:t>specif</a:t>
            </a:r>
            <a:r>
              <a:rPr lang="en-US" dirty="0" smtClean="0"/>
              <a:t> for </a:t>
            </a:r>
            <a:r>
              <a:rPr lang="en-US" dirty="0" err="1" smtClean="0"/>
              <a:t>persWebArch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err="1" smtClean="0"/>
              <a:t>Ths</a:t>
            </a:r>
            <a:r>
              <a:rPr lang="en-US" dirty="0" smtClean="0"/>
              <a:t> </a:t>
            </a:r>
            <a:r>
              <a:rPr lang="en-US" dirty="0" err="1" smtClean="0"/>
              <a:t>supprt</a:t>
            </a:r>
            <a:r>
              <a:rPr lang="en-US" baseline="0" dirty="0" smtClean="0"/>
              <a:t> is fairly new and not tied into suite yet, so </a:t>
            </a:r>
            <a:r>
              <a:rPr lang="en-US" baseline="0" dirty="0" err="1" smtClean="0"/>
              <a:t>reqs</a:t>
            </a:r>
            <a:r>
              <a:rPr lang="en-US" baseline="0" dirty="0" smtClean="0"/>
              <a:t> a </a:t>
            </a:r>
            <a:r>
              <a:rPr lang="en-US" baseline="0" dirty="0" err="1" smtClean="0"/>
              <a:t>lil</a:t>
            </a:r>
            <a:r>
              <a:rPr lang="en-US" baseline="0" dirty="0" smtClean="0"/>
              <a:t> more s/w, also included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240A5D-3332-485C-8A44-48ED486E8965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WARC format </a:t>
            </a:r>
            <a:r>
              <a:rPr lang="en-US" dirty="0" err="1" smtClean="0"/>
              <a:t>prev</a:t>
            </a:r>
            <a:r>
              <a:rPr lang="en-US" dirty="0" smtClean="0"/>
              <a:t> inaccessible directly to users </a:t>
            </a:r>
          </a:p>
          <a:p>
            <a:endParaRPr lang="en-US" dirty="0" smtClean="0"/>
          </a:p>
          <a:p>
            <a:r>
              <a:rPr lang="en-US" dirty="0" smtClean="0"/>
              <a:t>Using tool, users utilize format. </a:t>
            </a:r>
          </a:p>
          <a:p>
            <a:endParaRPr lang="en-US" dirty="0" smtClean="0"/>
          </a:p>
          <a:p>
            <a:r>
              <a:rPr lang="en-US" dirty="0" smtClean="0"/>
              <a:t>Bringing WARC format</a:t>
            </a:r>
            <a:r>
              <a:rPr lang="en-US" baseline="0" dirty="0" smtClean="0"/>
              <a:t> to</a:t>
            </a:r>
            <a:r>
              <a:rPr lang="en-US" dirty="0" smtClean="0"/>
              <a:t> user is </a:t>
            </a:r>
            <a:r>
              <a:rPr lang="en-US" dirty="0" err="1" smtClean="0"/>
              <a:t>signif</a:t>
            </a:r>
            <a:r>
              <a:rPr lang="en-US" dirty="0" smtClean="0"/>
              <a:t> b/c</a:t>
            </a:r>
            <a:r>
              <a:rPr lang="en-US" baseline="0" dirty="0" smtClean="0"/>
              <a:t> </a:t>
            </a:r>
          </a:p>
          <a:p>
            <a:endParaRPr lang="en-US" baseline="0" dirty="0" smtClean="0"/>
          </a:p>
          <a:p>
            <a:r>
              <a:rPr lang="en-US" dirty="0" smtClean="0"/>
              <a:t>first step in porting practices, tools and facilities from </a:t>
            </a:r>
            <a:r>
              <a:rPr lang="en-US" dirty="0" err="1" smtClean="0"/>
              <a:t>conventnl</a:t>
            </a:r>
            <a:r>
              <a:rPr lang="en-US" dirty="0" smtClean="0"/>
              <a:t> web archiving to casual archivist or</a:t>
            </a:r>
            <a:r>
              <a:rPr lang="en-US" baseline="0" dirty="0" smtClean="0"/>
              <a:t> </a:t>
            </a:r>
            <a:r>
              <a:rPr lang="en-US" dirty="0" smtClean="0"/>
              <a:t>anyone wants to preserve content in a standard way.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240A5D-3332-485C-8A44-48ED486E8965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If </a:t>
            </a:r>
            <a:r>
              <a:rPr lang="en-US" dirty="0" err="1" smtClean="0"/>
              <a:t>vistd</a:t>
            </a:r>
            <a:r>
              <a:rPr lang="en-US" baseline="0" dirty="0" smtClean="0"/>
              <a:t> WB Mach</a:t>
            </a:r>
            <a:r>
              <a:rPr lang="en-US" dirty="0" smtClean="0"/>
              <a:t>, noticed </a:t>
            </a:r>
            <a:r>
              <a:rPr lang="en-US" dirty="0" err="1" smtClean="0"/>
              <a:t>lg</a:t>
            </a:r>
            <a:r>
              <a:rPr lang="en-US" baseline="0" dirty="0" smtClean="0"/>
              <a:t> part </a:t>
            </a:r>
            <a:r>
              <a:rPr lang="en-US" dirty="0" smtClean="0"/>
              <a:t>of web not preserved </a:t>
            </a:r>
          </a:p>
          <a:p>
            <a:endParaRPr lang="en-US" dirty="0" smtClean="0"/>
          </a:p>
          <a:p>
            <a:r>
              <a:rPr lang="en-US" dirty="0" smtClean="0"/>
              <a:t>Content</a:t>
            </a:r>
            <a:r>
              <a:rPr lang="en-US" baseline="0" dirty="0" smtClean="0"/>
              <a:t> | </a:t>
            </a:r>
            <a:r>
              <a:rPr lang="en-US" dirty="0" smtClean="0"/>
              <a:t>auth &amp; data </a:t>
            </a:r>
            <a:r>
              <a:rPr lang="en-US" dirty="0" err="1" smtClean="0"/>
              <a:t>inacces</a:t>
            </a:r>
            <a:r>
              <a:rPr lang="en-US" dirty="0" smtClean="0"/>
              <a:t> crawlers IS</a:t>
            </a:r>
            <a:r>
              <a:rPr lang="en-US" baseline="0" dirty="0" smtClean="0"/>
              <a:t> NOT ARCHIVED</a:t>
            </a:r>
            <a:r>
              <a:rPr lang="en-US" dirty="0" smtClean="0"/>
              <a:t> </a:t>
            </a:r>
          </a:p>
          <a:p>
            <a:endParaRPr lang="en-US" dirty="0" smtClean="0"/>
          </a:p>
          <a:p>
            <a:r>
              <a:rPr lang="en-US" dirty="0" smtClean="0"/>
              <a:t>Maybe this is good, not </a:t>
            </a:r>
            <a:r>
              <a:rPr lang="en-US" dirty="0" err="1" smtClean="0"/>
              <a:t>arcving</a:t>
            </a:r>
            <a:r>
              <a:rPr lang="en-US" dirty="0" smtClean="0"/>
              <a:t> bank </a:t>
            </a:r>
            <a:r>
              <a:rPr lang="en-US" dirty="0" err="1" smtClean="0"/>
              <a:t>statmts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Dontwant</a:t>
            </a:r>
            <a:r>
              <a:rPr lang="en-US" baseline="0" dirty="0" smtClean="0"/>
              <a:t> </a:t>
            </a:r>
            <a:r>
              <a:rPr lang="en-US" dirty="0" smtClean="0"/>
              <a:t>Crawlers !=</a:t>
            </a:r>
            <a:r>
              <a:rPr lang="en-US" baseline="0" dirty="0" smtClean="0"/>
              <a:t> </a:t>
            </a:r>
            <a:r>
              <a:rPr lang="en-US" dirty="0" smtClean="0"/>
              <a:t>auth w/ bank &amp; archive spending habits but what if I wanted to archive them? </a:t>
            </a:r>
          </a:p>
          <a:p>
            <a:endParaRPr lang="en-US" dirty="0" smtClean="0"/>
          </a:p>
          <a:p>
            <a:r>
              <a:rPr lang="en-US" dirty="0" smtClean="0"/>
              <a:t>Instead bank </a:t>
            </a:r>
            <a:r>
              <a:rPr lang="en-US" dirty="0" err="1" smtClean="0"/>
              <a:t>st</a:t>
            </a:r>
            <a:r>
              <a:rPr lang="en-US" dirty="0" smtClean="0"/>
              <a:t>, wanted</a:t>
            </a:r>
            <a:r>
              <a:rPr lang="en-US" baseline="0" dirty="0" smtClean="0"/>
              <a:t> to </a:t>
            </a:r>
            <a:r>
              <a:rPr lang="en-US" dirty="0" smtClean="0"/>
              <a:t>preserve FB</a:t>
            </a:r>
            <a:r>
              <a:rPr lang="en-US" baseline="0" dirty="0" smtClean="0"/>
              <a:t> acct content </a:t>
            </a:r>
            <a:r>
              <a:rPr lang="en-US" dirty="0" smtClean="0"/>
              <a:t>or </a:t>
            </a:r>
            <a:r>
              <a:rPr lang="en-US" dirty="0" err="1" smtClean="0"/>
              <a:t>priv</a:t>
            </a:r>
            <a:r>
              <a:rPr lang="en-US" dirty="0" smtClean="0"/>
              <a:t> </a:t>
            </a:r>
            <a:r>
              <a:rPr lang="en-US" dirty="0" err="1" smtClean="0"/>
              <a:t>Twitt</a:t>
            </a:r>
            <a:r>
              <a:rPr lang="en-US" dirty="0" smtClean="0"/>
              <a:t> feed? </a:t>
            </a:r>
          </a:p>
          <a:p>
            <a:endParaRPr lang="en-US" dirty="0" smtClean="0"/>
          </a:p>
          <a:p>
            <a:r>
              <a:rPr lang="en-US" dirty="0" smtClean="0"/>
              <a:t>No </a:t>
            </a:r>
            <a:r>
              <a:rPr lang="en-US" dirty="0" err="1" smtClean="0"/>
              <a:t>facil</a:t>
            </a:r>
            <a:r>
              <a:rPr lang="en-US" dirty="0" smtClean="0"/>
              <a:t> exist that allow me to </a:t>
            </a:r>
            <a:r>
              <a:rPr lang="en-US" dirty="0" err="1" smtClean="0"/>
              <a:t>archi</a:t>
            </a:r>
            <a:r>
              <a:rPr lang="en-US" baseline="0" dirty="0" smtClean="0"/>
              <a:t> this </a:t>
            </a:r>
            <a:r>
              <a:rPr lang="en-US" baseline="0" dirty="0" smtClean="0">
                <a:sym typeface="Wingdings" pitchFamily="2" charset="2"/>
              </a:rPr>
              <a:t> </a:t>
            </a:r>
            <a:r>
              <a:rPr lang="en-US" dirty="0" smtClean="0"/>
              <a:t>WARC format.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240A5D-3332-485C-8A44-48ED486E8965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Since bank </a:t>
            </a:r>
            <a:r>
              <a:rPr lang="en-US" dirty="0" err="1" smtClean="0"/>
              <a:t>st</a:t>
            </a:r>
            <a:r>
              <a:rPr lang="en-US" dirty="0" smtClean="0"/>
              <a:t>, twit feed et al are</a:t>
            </a:r>
            <a:r>
              <a:rPr lang="en-US" baseline="0" dirty="0" smtClean="0"/>
              <a:t> not arch, what else isn’t </a:t>
            </a:r>
            <a:r>
              <a:rPr lang="en-US" baseline="0" dirty="0" err="1" smtClean="0"/>
              <a:t>preservd</a:t>
            </a:r>
            <a:r>
              <a:rPr lang="en-US" baseline="0" dirty="0" smtClean="0"/>
              <a:t>?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 </a:t>
            </a:r>
            <a:r>
              <a:rPr lang="en-US" dirty="0" err="1" smtClean="0"/>
              <a:t>lg</a:t>
            </a:r>
            <a:r>
              <a:rPr lang="en-US" dirty="0" smtClean="0"/>
              <a:t> majority of web inaccessible </a:t>
            </a:r>
            <a:r>
              <a:rPr lang="en-US" dirty="0" err="1" smtClean="0"/>
              <a:t>Heritr</a:t>
            </a:r>
            <a:r>
              <a:rPr lang="en-US" dirty="0" smtClean="0"/>
              <a:t> &amp; IA or simply not </a:t>
            </a:r>
            <a:r>
              <a:rPr lang="en-US" dirty="0" err="1" smtClean="0"/>
              <a:t>presvd</a:t>
            </a:r>
            <a:r>
              <a:rPr lang="en-US" baseline="0" dirty="0" smtClean="0"/>
              <a:t> one </a:t>
            </a:r>
            <a:r>
              <a:rPr lang="en-US" baseline="0" dirty="0" err="1" smtClean="0"/>
              <a:t>reas|anoth</a:t>
            </a:r>
            <a:r>
              <a:rPr lang="en-US" dirty="0" smtClean="0"/>
              <a:t>. </a:t>
            </a:r>
          </a:p>
          <a:p>
            <a:endParaRPr lang="en-US" dirty="0" smtClean="0"/>
          </a:p>
          <a:p>
            <a:r>
              <a:rPr lang="en-US" dirty="0" err="1" smtClean="0"/>
              <a:t>Evrthn</a:t>
            </a:r>
            <a:r>
              <a:rPr lang="en-US" baseline="0" dirty="0" smtClean="0"/>
              <a:t> </a:t>
            </a:r>
            <a:r>
              <a:rPr lang="en-US" dirty="0" err="1" smtClean="0"/>
              <a:t>Heritrx</a:t>
            </a:r>
            <a:r>
              <a:rPr lang="en-US" baseline="0" dirty="0" smtClean="0"/>
              <a:t> can archive, we can see in browser</a:t>
            </a:r>
          </a:p>
          <a:p>
            <a:endParaRPr lang="en-US" baseline="0" dirty="0" smtClean="0"/>
          </a:p>
          <a:p>
            <a:r>
              <a:rPr lang="en-US" baseline="0" dirty="0" smtClean="0"/>
              <a:t>We also see</a:t>
            </a:r>
            <a:r>
              <a:rPr lang="en-US" dirty="0" smtClean="0"/>
              <a:t> things </a:t>
            </a:r>
            <a:r>
              <a:rPr lang="en-US" dirty="0" err="1" smtClean="0"/>
              <a:t>Heritr</a:t>
            </a:r>
            <a:r>
              <a:rPr lang="en-US" dirty="0" smtClean="0"/>
              <a:t> != access to. </a:t>
            </a:r>
          </a:p>
          <a:p>
            <a:endParaRPr lang="en-US" dirty="0" smtClean="0"/>
          </a:p>
          <a:p>
            <a:r>
              <a:rPr lang="en-US" dirty="0" err="1" smtClean="0"/>
              <a:t>Unarchd</a:t>
            </a:r>
            <a:r>
              <a:rPr lang="en-US" dirty="0" smtClean="0"/>
              <a:t> info ==</a:t>
            </a:r>
            <a:r>
              <a:rPr lang="en-US" baseline="0" dirty="0" smtClean="0"/>
              <a:t> </a:t>
            </a:r>
            <a:r>
              <a:rPr lang="en-US" dirty="0" smtClean="0"/>
              <a:t>more </a:t>
            </a:r>
            <a:r>
              <a:rPr lang="en-US" dirty="0" err="1" smtClean="0"/>
              <a:t>importnt</a:t>
            </a:r>
            <a:r>
              <a:rPr lang="en-US" dirty="0" smtClean="0"/>
              <a:t> than info currently </a:t>
            </a:r>
            <a:r>
              <a:rPr lang="en-US" dirty="0" err="1" smtClean="0"/>
              <a:t>archd</a:t>
            </a:r>
            <a:r>
              <a:rPr lang="en-US" dirty="0" smtClean="0"/>
              <a:t>. </a:t>
            </a:r>
          </a:p>
          <a:p>
            <a:endParaRPr lang="en-US" dirty="0" smtClean="0"/>
          </a:p>
          <a:p>
            <a:r>
              <a:rPr lang="en-US" dirty="0" smtClean="0"/>
              <a:t>WE</a:t>
            </a:r>
            <a:r>
              <a:rPr lang="en-US" baseline="0" dirty="0" smtClean="0"/>
              <a:t> should </a:t>
            </a:r>
            <a:r>
              <a:rPr lang="en-US" baseline="0" dirty="0" err="1" smtClean="0"/>
              <a:t>det</a:t>
            </a:r>
            <a:r>
              <a:rPr lang="en-US" baseline="0" dirty="0" smtClean="0"/>
              <a:t> what’s </a:t>
            </a:r>
            <a:r>
              <a:rPr lang="en-US" baseline="0" dirty="0" err="1" smtClean="0"/>
              <a:t>impt</a:t>
            </a:r>
            <a:r>
              <a:rPr lang="en-US" baseline="0" dirty="0" smtClean="0"/>
              <a:t>. – can w/ </a:t>
            </a:r>
            <a:r>
              <a:rPr lang="en-US" baseline="0" dirty="0" err="1" smtClean="0"/>
              <a:t>WARCreate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240A5D-3332-485C-8A44-48ED486E8965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High </a:t>
            </a:r>
            <a:r>
              <a:rPr lang="en-US" dirty="0" err="1" smtClean="0"/>
              <a:t>Levl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proj</a:t>
            </a:r>
            <a:r>
              <a:rPr lang="en-US" baseline="0" dirty="0" smtClean="0"/>
              <a:t> - </a:t>
            </a:r>
            <a:r>
              <a:rPr lang="en-US" dirty="0" smtClean="0"/>
              <a:t>don't want </a:t>
            </a:r>
            <a:r>
              <a:rPr lang="en-US" dirty="0" err="1" smtClean="0"/>
              <a:t>transf</a:t>
            </a:r>
            <a:r>
              <a:rPr lang="en-US" dirty="0" smtClean="0"/>
              <a:t> the complications </a:t>
            </a:r>
            <a:r>
              <a:rPr lang="en-US" baseline="0" dirty="0" smtClean="0"/>
              <a:t> </a:t>
            </a:r>
            <a:r>
              <a:rPr lang="en-US" dirty="0" err="1" smtClean="0"/>
              <a:t>formt</a:t>
            </a:r>
            <a:r>
              <a:rPr lang="en-US" dirty="0" smtClean="0"/>
              <a:t> to user but inst allow</a:t>
            </a:r>
            <a:r>
              <a:rPr lang="en-US" baseline="0" dirty="0" smtClean="0"/>
              <a:t> </a:t>
            </a:r>
            <a:r>
              <a:rPr lang="en-US" dirty="0" smtClean="0"/>
              <a:t>user to </a:t>
            </a:r>
            <a:r>
              <a:rPr lang="en-US" dirty="0" err="1" smtClean="0"/>
              <a:t>util</a:t>
            </a:r>
            <a:r>
              <a:rPr lang="en-US" dirty="0" smtClean="0"/>
              <a:t> format w/o knowing ins/outs. </a:t>
            </a:r>
          </a:p>
          <a:p>
            <a:endParaRPr lang="en-US" dirty="0" smtClean="0"/>
          </a:p>
          <a:p>
            <a:r>
              <a:rPr lang="en-US" dirty="0" err="1" smtClean="0"/>
              <a:t>Wanna</a:t>
            </a:r>
            <a:r>
              <a:rPr lang="en-US" dirty="0" smtClean="0"/>
              <a:t> make it easy to use.</a:t>
            </a:r>
          </a:p>
          <a:p>
            <a:endParaRPr lang="en-US" dirty="0" smtClean="0"/>
          </a:p>
          <a:p>
            <a:r>
              <a:rPr lang="en-US" dirty="0" err="1" smtClean="0"/>
              <a:t>Interface,as</a:t>
            </a:r>
            <a:r>
              <a:rPr lang="en-US" dirty="0" smtClean="0"/>
              <a:t> see</a:t>
            </a:r>
            <a:r>
              <a:rPr lang="en-US" baseline="0" dirty="0" smtClean="0"/>
              <a:t> =</a:t>
            </a:r>
            <a:r>
              <a:rPr lang="en-US" dirty="0" smtClean="0"/>
              <a:t> simple</a:t>
            </a:r>
            <a:r>
              <a:rPr lang="en-US" baseline="0" dirty="0" smtClean="0"/>
              <a:t> at root but powerful below root</a:t>
            </a:r>
            <a:r>
              <a:rPr lang="en-US" dirty="0" smtClean="0"/>
              <a:t>. </a:t>
            </a:r>
          </a:p>
          <a:p>
            <a:endParaRPr lang="en-US" dirty="0" smtClean="0"/>
          </a:p>
          <a:p>
            <a:r>
              <a:rPr lang="en-US" dirty="0" err="1" smtClean="0"/>
              <a:t>Wanna</a:t>
            </a:r>
            <a:r>
              <a:rPr lang="en-US" dirty="0" smtClean="0"/>
              <a:t> fulfill goal of </a:t>
            </a:r>
            <a:r>
              <a:rPr lang="en-US" dirty="0" err="1" smtClean="0"/>
              <a:t>presving</a:t>
            </a:r>
            <a:r>
              <a:rPr lang="en-US" dirty="0" smtClean="0"/>
              <a:t> </a:t>
            </a:r>
            <a:r>
              <a:rPr lang="en-US" dirty="0" err="1" smtClean="0"/>
              <a:t>contt</a:t>
            </a:r>
            <a:r>
              <a:rPr lang="en-US" baseline="0" dirty="0" smtClean="0"/>
              <a:t> ||</a:t>
            </a:r>
            <a:r>
              <a:rPr lang="en-US" dirty="0" smtClean="0"/>
              <a:t> auth &amp; </a:t>
            </a:r>
            <a:r>
              <a:rPr lang="en-US" dirty="0" err="1" smtClean="0"/>
              <a:t>contt</a:t>
            </a:r>
            <a:r>
              <a:rPr lang="en-US" dirty="0" smtClean="0"/>
              <a:t> currently being lost/time </a:t>
            </a:r>
            <a:r>
              <a:rPr lang="en-US" dirty="0" err="1" smtClean="0"/>
              <a:t>bc</a:t>
            </a:r>
            <a:r>
              <a:rPr lang="en-US" dirty="0" smtClean="0"/>
              <a:t> !being preserved.</a:t>
            </a:r>
          </a:p>
          <a:p>
            <a:endParaRPr lang="en-US" dirty="0" smtClean="0"/>
          </a:p>
          <a:p>
            <a:r>
              <a:rPr lang="en-US" dirty="0" smtClean="0"/>
              <a:t>Esp. </a:t>
            </a:r>
            <a:r>
              <a:rPr lang="en-US" dirty="0" err="1" smtClean="0"/>
              <a:t>wanna</a:t>
            </a:r>
            <a:r>
              <a:rPr lang="en-US" dirty="0" smtClean="0"/>
              <a:t> show browser,</a:t>
            </a:r>
            <a:r>
              <a:rPr lang="en-US" baseline="0" dirty="0" smtClean="0"/>
              <a:t> </a:t>
            </a:r>
            <a:r>
              <a:rPr lang="en-US" dirty="0" smtClean="0"/>
              <a:t>when </a:t>
            </a:r>
            <a:r>
              <a:rPr lang="en-US" dirty="0" err="1" smtClean="0"/>
              <a:t>extdd</a:t>
            </a:r>
            <a:r>
              <a:rPr lang="en-US" dirty="0" smtClean="0"/>
              <a:t>, used as tool for preservation in way that </a:t>
            </a:r>
            <a:r>
              <a:rPr lang="en-US" dirty="0" err="1" smtClean="0"/>
              <a:t>mks</a:t>
            </a:r>
            <a:r>
              <a:rPr lang="en-US" baseline="0" dirty="0" smtClean="0"/>
              <a:t> </a:t>
            </a:r>
            <a:r>
              <a:rPr lang="en-US" dirty="0" smtClean="0"/>
              <a:t>most sense for</a:t>
            </a:r>
            <a:r>
              <a:rPr lang="en-US" baseline="0" dirty="0" smtClean="0"/>
              <a:t> </a:t>
            </a:r>
            <a:r>
              <a:rPr lang="en-US" dirty="0" err="1" smtClean="0"/>
              <a:t>pers</a:t>
            </a:r>
            <a:r>
              <a:rPr lang="en-US" dirty="0" smtClean="0"/>
              <a:t> web </a:t>
            </a:r>
            <a:r>
              <a:rPr lang="en-US" dirty="0" err="1" smtClean="0"/>
              <a:t>preserv</a:t>
            </a:r>
            <a:r>
              <a:rPr lang="en-US" dirty="0" smtClean="0"/>
              <a:t>, </a:t>
            </a:r>
          </a:p>
          <a:p>
            <a:r>
              <a:rPr lang="en-US" dirty="0" smtClean="0"/>
              <a:t>i.e. we preserve what we can see and deem important.</a:t>
            </a:r>
          </a:p>
          <a:p>
            <a:endParaRPr lang="en-US" dirty="0" smtClean="0"/>
          </a:p>
          <a:p>
            <a:r>
              <a:rPr lang="en-US" dirty="0" err="1" smtClean="0"/>
              <a:t>Finly</a:t>
            </a:r>
            <a:r>
              <a:rPr lang="en-US" dirty="0" smtClean="0"/>
              <a:t>,</a:t>
            </a:r>
            <a:r>
              <a:rPr lang="en-US" baseline="0" dirty="0" smtClean="0"/>
              <a:t> </a:t>
            </a:r>
            <a:r>
              <a:rPr lang="en-US" dirty="0" err="1" smtClean="0"/>
              <a:t>wanna</a:t>
            </a:r>
            <a:r>
              <a:rPr lang="en-US" dirty="0" smtClean="0"/>
              <a:t> show that WARC </a:t>
            </a:r>
            <a:r>
              <a:rPr lang="en-US" dirty="0" err="1" smtClean="0"/>
              <a:t>formt</a:t>
            </a:r>
            <a:r>
              <a:rPr lang="en-US" dirty="0" smtClean="0"/>
              <a:t> is </a:t>
            </a:r>
            <a:r>
              <a:rPr lang="en-US" dirty="0" err="1" smtClean="0"/>
              <a:t>applicble</a:t>
            </a:r>
            <a:r>
              <a:rPr lang="en-US" dirty="0" smtClean="0"/>
              <a:t> beyond</a:t>
            </a:r>
            <a:r>
              <a:rPr lang="en-US" baseline="0" dirty="0" smtClean="0"/>
              <a:t> </a:t>
            </a:r>
            <a:r>
              <a:rPr lang="en-US" dirty="0" smtClean="0"/>
              <a:t>scope of convent web archiving.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240A5D-3332-485C-8A44-48ED486E8965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Said before, Interface is simple. </a:t>
            </a:r>
          </a:p>
          <a:p>
            <a:endParaRPr lang="en-US" dirty="0" smtClean="0"/>
          </a:p>
          <a:p>
            <a:r>
              <a:rPr lang="en-US" dirty="0" smtClean="0"/>
              <a:t>1.</a:t>
            </a:r>
            <a:r>
              <a:rPr lang="en-US" baseline="0" dirty="0" smtClean="0"/>
              <a:t> </a:t>
            </a:r>
            <a:r>
              <a:rPr lang="en-US" dirty="0" smtClean="0"/>
              <a:t>User navigates to </a:t>
            </a:r>
            <a:r>
              <a:rPr lang="en-US" dirty="0" err="1" smtClean="0"/>
              <a:t>webpg</a:t>
            </a:r>
            <a:r>
              <a:rPr lang="en-US" dirty="0" smtClean="0"/>
              <a:t> want archived, clicks WC icon, </a:t>
            </a:r>
            <a:r>
              <a:rPr lang="en-US" dirty="0" err="1" smtClean="0"/>
              <a:t>clks</a:t>
            </a:r>
            <a:r>
              <a:rPr lang="en-US" baseline="0" dirty="0" smtClean="0"/>
              <a:t> </a:t>
            </a:r>
            <a:r>
              <a:rPr lang="en-US" dirty="0" smtClean="0"/>
              <a:t>generate </a:t>
            </a:r>
            <a:r>
              <a:rPr lang="en-US" dirty="0" err="1" smtClean="0"/>
              <a:t>warc</a:t>
            </a:r>
            <a:r>
              <a:rPr lang="en-US" dirty="0" smtClean="0"/>
              <a:t> button&amp; out pops </a:t>
            </a:r>
            <a:r>
              <a:rPr lang="en-US" dirty="0" err="1" smtClean="0"/>
              <a:t>aWARC</a:t>
            </a:r>
            <a:r>
              <a:rPr lang="en-US" dirty="0" smtClean="0"/>
              <a:t>. </a:t>
            </a:r>
          </a:p>
          <a:p>
            <a:endParaRPr lang="en-US" dirty="0" smtClean="0"/>
          </a:p>
          <a:p>
            <a:r>
              <a:rPr lang="en-US" dirty="0" smtClean="0"/>
              <a:t>Simple.</a:t>
            </a:r>
          </a:p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Threre</a:t>
            </a:r>
            <a:r>
              <a:rPr lang="en-US" baseline="0" dirty="0" smtClean="0"/>
              <a:t> are many user customizable options hidden beneath simplicity </a:t>
            </a:r>
          </a:p>
          <a:p>
            <a:endParaRPr lang="en-US" baseline="0" dirty="0" smtClean="0"/>
          </a:p>
          <a:p>
            <a:r>
              <a:rPr lang="en-US" baseline="0" dirty="0" smtClean="0"/>
              <a:t>but for simple WARC creation of the webpage you’re viewing, it’s one-click and you’re done.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240A5D-3332-485C-8A44-48ED486E8965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So, you've used </a:t>
            </a:r>
            <a:r>
              <a:rPr lang="en-US" dirty="0" err="1" smtClean="0"/>
              <a:t>WCto</a:t>
            </a:r>
            <a:r>
              <a:rPr lang="en-US" dirty="0" smtClean="0"/>
              <a:t> create WARC. Mission success! Let's all go home.</a:t>
            </a:r>
          </a:p>
          <a:p>
            <a:endParaRPr lang="en-US" dirty="0" smtClean="0"/>
          </a:p>
          <a:p>
            <a:r>
              <a:rPr lang="en-US" dirty="0" smtClean="0"/>
              <a:t>What good is </a:t>
            </a:r>
            <a:r>
              <a:rPr lang="en-US" dirty="0" err="1" smtClean="0"/>
              <a:t>presrvd</a:t>
            </a:r>
            <a:r>
              <a:rPr lang="en-US" dirty="0" smtClean="0"/>
              <a:t> </a:t>
            </a:r>
            <a:r>
              <a:rPr lang="en-US" dirty="0" err="1" smtClean="0"/>
              <a:t>formt</a:t>
            </a:r>
            <a:r>
              <a:rPr lang="en-US" dirty="0" smtClean="0"/>
              <a:t> if cannot be re-</a:t>
            </a:r>
            <a:r>
              <a:rPr lang="en-US" dirty="0" err="1" smtClean="0"/>
              <a:t>expercd</a:t>
            </a:r>
            <a:r>
              <a:rPr lang="en-US" dirty="0" smtClean="0"/>
              <a:t>? IA’s WB is FOSS! </a:t>
            </a:r>
          </a:p>
          <a:p>
            <a:endParaRPr lang="en-US" dirty="0" smtClean="0"/>
          </a:p>
          <a:p>
            <a:r>
              <a:rPr lang="en-US" dirty="0" smtClean="0"/>
              <a:t>You can dl copy and replay these WARCs. </a:t>
            </a:r>
          </a:p>
          <a:p>
            <a:endParaRPr lang="en-US" dirty="0" smtClean="0"/>
          </a:p>
          <a:p>
            <a:r>
              <a:rPr lang="en-US" dirty="0" smtClean="0"/>
              <a:t>But that sounds excessive &amp;difficult and who really wants to host their own WB </a:t>
            </a:r>
            <a:r>
              <a:rPr lang="en-US" dirty="0" err="1" smtClean="0"/>
              <a:t>intance</a:t>
            </a:r>
            <a:r>
              <a:rPr lang="en-US" dirty="0" smtClean="0"/>
              <a:t>? </a:t>
            </a:r>
          </a:p>
          <a:p>
            <a:endParaRPr lang="en-US" dirty="0" smtClean="0"/>
          </a:p>
          <a:p>
            <a:r>
              <a:rPr lang="en-US" dirty="0" smtClean="0"/>
              <a:t>THESE</a:t>
            </a:r>
            <a:r>
              <a:rPr lang="en-US" baseline="0" dirty="0" smtClean="0"/>
              <a:t> </a:t>
            </a:r>
            <a:r>
              <a:rPr lang="en-US" dirty="0" smtClean="0"/>
              <a:t>precisely some</a:t>
            </a:r>
            <a:r>
              <a:rPr lang="en-US" baseline="0" dirty="0" smtClean="0"/>
              <a:t> </a:t>
            </a:r>
            <a:r>
              <a:rPr lang="en-US" dirty="0" smtClean="0"/>
              <a:t>reasons that have </a:t>
            </a:r>
            <a:r>
              <a:rPr lang="en-US" dirty="0" err="1" smtClean="0"/>
              <a:t>prevntd</a:t>
            </a:r>
            <a:r>
              <a:rPr lang="en-US" dirty="0" smtClean="0"/>
              <a:t> </a:t>
            </a:r>
            <a:r>
              <a:rPr lang="en-US" dirty="0" err="1" smtClean="0"/>
              <a:t>utilizn</a:t>
            </a:r>
            <a:r>
              <a:rPr lang="en-US" dirty="0" smtClean="0"/>
              <a:t> of </a:t>
            </a:r>
            <a:r>
              <a:rPr lang="en-US" dirty="0" err="1" smtClean="0"/>
              <a:t>convtnl</a:t>
            </a:r>
            <a:r>
              <a:rPr lang="en-US" dirty="0" smtClean="0"/>
              <a:t> web arch</a:t>
            </a:r>
            <a:r>
              <a:rPr lang="en-US" baseline="0" dirty="0" smtClean="0"/>
              <a:t> </a:t>
            </a:r>
            <a:r>
              <a:rPr lang="en-US" dirty="0" smtClean="0"/>
              <a:t>practices &amp; tools into realm of personal web archiving. </a:t>
            </a:r>
          </a:p>
          <a:p>
            <a:endParaRPr lang="en-US" dirty="0" smtClean="0"/>
          </a:p>
          <a:p>
            <a:r>
              <a:rPr lang="en-US" dirty="0" smtClean="0"/>
              <a:t>But we have a solution for this, too.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240A5D-3332-485C-8A44-48ED486E8965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240A5D-3332-485C-8A44-48ED486E8965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Might STILL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complctd</a:t>
            </a:r>
            <a:r>
              <a:rPr lang="en-US" dirty="0" smtClean="0"/>
              <a:t>, so here's a better synopsis. </a:t>
            </a:r>
          </a:p>
          <a:p>
            <a:endParaRPr lang="en-US" dirty="0" smtClean="0"/>
          </a:p>
          <a:p>
            <a:r>
              <a:rPr lang="en-US" dirty="0" err="1" smtClean="0"/>
              <a:t>Drag&amp;Drop</a:t>
            </a:r>
            <a:r>
              <a:rPr lang="en-US" dirty="0" smtClean="0"/>
              <a:t> zipped suite to</a:t>
            </a:r>
            <a:r>
              <a:rPr lang="en-US" baseline="0" dirty="0" smtClean="0"/>
              <a:t> </a:t>
            </a:r>
            <a:r>
              <a:rPr lang="en-US" dirty="0" smtClean="0"/>
              <a:t>root of HD. </a:t>
            </a:r>
          </a:p>
          <a:p>
            <a:r>
              <a:rPr lang="en-US" dirty="0" smtClean="0"/>
              <a:t>Start Apache </a:t>
            </a:r>
            <a:r>
              <a:rPr lang="en-US" dirty="0" err="1" smtClean="0"/>
              <a:t>serv</a:t>
            </a:r>
            <a:r>
              <a:rPr lang="en-US" dirty="0" smtClean="0"/>
              <a:t> by clicking a button. </a:t>
            </a:r>
          </a:p>
          <a:p>
            <a:r>
              <a:rPr lang="en-US" dirty="0" smtClean="0"/>
              <a:t>Start Tomcat </a:t>
            </a:r>
            <a:r>
              <a:rPr lang="en-US" dirty="0" err="1" smtClean="0"/>
              <a:t>serv</a:t>
            </a:r>
            <a:r>
              <a:rPr lang="en-US" dirty="0" smtClean="0"/>
              <a:t> by clicking a button. </a:t>
            </a:r>
          </a:p>
          <a:p>
            <a:endParaRPr lang="en-US" dirty="0" smtClean="0"/>
          </a:p>
          <a:p>
            <a:r>
              <a:rPr lang="en-US" dirty="0" smtClean="0"/>
              <a:t>Create</a:t>
            </a:r>
            <a:r>
              <a:rPr lang="en-US" baseline="0" dirty="0" smtClean="0"/>
              <a:t> </a:t>
            </a:r>
            <a:r>
              <a:rPr lang="en-US" dirty="0" smtClean="0"/>
              <a:t>WARC from </a:t>
            </a:r>
            <a:r>
              <a:rPr lang="en-US" u="sng" dirty="0" smtClean="0"/>
              <a:t>any page on the web </a:t>
            </a:r>
            <a:r>
              <a:rPr lang="en-US" dirty="0" smtClean="0"/>
              <a:t>using WC. </a:t>
            </a:r>
          </a:p>
          <a:p>
            <a:endParaRPr lang="en-US" dirty="0" smtClean="0"/>
          </a:p>
          <a:p>
            <a:r>
              <a:rPr lang="en-US" dirty="0" smtClean="0"/>
              <a:t>Save WARC to your HD. </a:t>
            </a:r>
          </a:p>
          <a:p>
            <a:endParaRPr lang="en-US" dirty="0" smtClean="0"/>
          </a:p>
          <a:p>
            <a:r>
              <a:rPr lang="en-US" dirty="0" smtClean="0"/>
              <a:t>Wait for</a:t>
            </a:r>
            <a:r>
              <a:rPr lang="en-US" baseline="0" dirty="0" smtClean="0"/>
              <a:t> </a:t>
            </a:r>
            <a:r>
              <a:rPr lang="en-US" dirty="0" smtClean="0"/>
              <a:t>WB </a:t>
            </a:r>
            <a:r>
              <a:rPr lang="en-US" dirty="0" err="1" smtClean="0"/>
              <a:t>instc</a:t>
            </a:r>
            <a:r>
              <a:rPr lang="en-US" dirty="0" smtClean="0"/>
              <a:t> to index -&gt; any content you can view is then preserved into WARC format and </a:t>
            </a:r>
            <a:r>
              <a:rPr lang="en-US" dirty="0" err="1" smtClean="0"/>
              <a:t>replayable</a:t>
            </a:r>
            <a:r>
              <a:rPr lang="en-US" dirty="0" smtClean="0"/>
              <a:t> from your local machine.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240A5D-3332-485C-8A44-48ED486E8965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noFill/>
          <a:ln>
            <a:noFill/>
          </a:ln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1F387-847F-47AC-9A27-C2ABC389EE08}" type="datetime1">
              <a:rPr lang="en-US" smtClean="0"/>
              <a:pPr/>
              <a:t>7/27/2012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Slide </a:t>
            </a:r>
            <a:fld id="{A0654223-A588-40C3-BCCD-259DF534344A}" type="slidenum">
              <a:rPr lang="en-US" smtClean="0"/>
              <a:pPr/>
              <a:t>‹#›</a:t>
            </a:fld>
            <a:r>
              <a:rPr lang="en-US" dirty="0" smtClean="0"/>
              <a:t>/20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8E362-0191-4E26-BC7D-C72116C3BA3E}" type="datetime1">
              <a:rPr lang="en-US" smtClean="0"/>
              <a:pPr/>
              <a:t>7/27/2012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54223-A588-40C3-BCCD-259DF53434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168D8-9488-4476-8EAD-9E7A9176715E}" type="datetime1">
              <a:rPr lang="en-US" smtClean="0"/>
              <a:pPr/>
              <a:t>7/27/2012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54223-A588-40C3-BCCD-259DF53434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764CC-0778-4854-933B-6A378C4DCFCB}" type="datetime1">
              <a:rPr lang="en-US" smtClean="0"/>
              <a:pPr/>
              <a:t>7/27/2012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54223-A588-40C3-BCCD-259DF534344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7590" name="Picture 6" descr="Creative Commons License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6248400"/>
            <a:ext cx="838200" cy="2952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1CE6E-5333-4030-9A6D-742E86E75274}" type="datetime1">
              <a:rPr lang="en-US" smtClean="0"/>
              <a:pPr/>
              <a:t>7/27/2012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54223-A588-40C3-BCCD-259DF53434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14BD3-5FEE-4103-BC93-325CEDB956B9}" type="datetime1">
              <a:rPr lang="en-US" smtClean="0"/>
              <a:pPr/>
              <a:t>7/27/2012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54223-A588-40C3-BCCD-259DF53434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D56E8-ECAE-414C-9485-367B3A3F0826}" type="datetime1">
              <a:rPr lang="en-US" smtClean="0"/>
              <a:pPr/>
              <a:t>7/27/2012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54223-A588-40C3-BCCD-259DF53434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0A45B-C204-4F17-9DA2-6AEF1456F746}" type="datetime1">
              <a:rPr lang="en-US" smtClean="0"/>
              <a:pPr/>
              <a:t>7/27/2012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54223-A588-40C3-BCCD-259DF53434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92D4F-ACBB-4C9D-927E-0BCC3D341681}" type="datetime1">
              <a:rPr lang="en-US" smtClean="0"/>
              <a:pPr/>
              <a:t>7/27/2012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54223-A588-40C3-BCCD-259DF53434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833CE-ECD6-4578-BF21-A45213A7162A}" type="datetime1">
              <a:rPr lang="en-US" smtClean="0"/>
              <a:pPr/>
              <a:t>7/27/2012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54223-A588-40C3-BCCD-259DF53434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71FED-2E8A-43D4-891B-BB79B4393A41}" type="datetime1">
              <a:rPr lang="en-US" smtClean="0"/>
              <a:pPr/>
              <a:t>7/27/2012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54223-A588-40C3-BCCD-259DF53434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18000">
              <a:srgbClr val="B2CCEC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-228600" y="274638"/>
            <a:ext cx="9677400" cy="1143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572A41-BBFF-41EA-8959-4A8FEB2D344D}" type="datetime1">
              <a:rPr lang="en-US" smtClean="0"/>
              <a:pPr/>
              <a:t>7/27/2012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Slide </a:t>
            </a:r>
            <a:fld id="{A0654223-A588-40C3-BCCD-259DF534344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0" y="6334780"/>
            <a:ext cx="259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July 25, 2012</a:t>
            </a:r>
          </a:p>
          <a:p>
            <a:r>
              <a:rPr lang="en-US" sz="1400" dirty="0" smtClean="0"/>
              <a:t>Arlington, Virginia</a:t>
            </a:r>
            <a:endParaRPr lang="en-US" sz="1400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3276600" y="6550223"/>
            <a:ext cx="2590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Digital Preservation 2012</a:t>
            </a:r>
            <a:endParaRPr lang="en-US" sz="1400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6553200" y="6550223"/>
            <a:ext cx="2590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 smtClean="0"/>
              <a:t>warcreate.com</a:t>
            </a:r>
            <a:endParaRPr lang="en-US" sz="1400" b="1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Matthew\My%20Documents\Downloads\pressButton2.avi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3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Matthew\My%20Documents\Downloads\replay3.avi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2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2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5300" b="1" dirty="0" smtClean="0"/>
              <a:t>WARCreate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700" dirty="0" smtClean="0"/>
              <a:t>Create Wayback-Consumable WARC Files from Any Webpage</a:t>
            </a:r>
            <a:br>
              <a:rPr lang="en-US" sz="2700" dirty="0" smtClean="0"/>
            </a:br>
            <a:endParaRPr lang="en-US" sz="27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anchor="t">
            <a:normAutofit/>
          </a:bodyPr>
          <a:lstStyle/>
          <a:p>
            <a:pPr marL="514350" indent="-514350">
              <a:spcBef>
                <a:spcPts val="0"/>
              </a:spcBef>
            </a:pPr>
            <a:r>
              <a:rPr lang="en-US" sz="2400" dirty="0" smtClean="0">
                <a:solidFill>
                  <a:schemeClr val="tx1"/>
                </a:solidFill>
              </a:rPr>
              <a:t>Mat Kelly, Michele C. Weigle, Michael L. Nelson</a:t>
            </a:r>
          </a:p>
          <a:p>
            <a:pPr marL="514350" indent="-514350">
              <a:spcBef>
                <a:spcPts val="0"/>
              </a:spcBef>
            </a:pPr>
            <a:r>
              <a:rPr lang="en-US" sz="2400" dirty="0" smtClean="0">
                <a:solidFill>
                  <a:schemeClr val="tx1"/>
                </a:solidFill>
              </a:rPr>
              <a:t>{</a:t>
            </a:r>
            <a:r>
              <a:rPr lang="en-US" sz="2400" dirty="0" err="1" smtClean="0">
                <a:solidFill>
                  <a:schemeClr val="tx1"/>
                </a:solidFill>
              </a:rPr>
              <a:t>mkelly,mweigle,mln</a:t>
            </a:r>
            <a:r>
              <a:rPr lang="en-US" sz="2400" dirty="0" smtClean="0">
                <a:solidFill>
                  <a:schemeClr val="tx1"/>
                </a:solidFill>
              </a:rPr>
              <a:t>}@</a:t>
            </a:r>
            <a:r>
              <a:rPr lang="en-US" sz="2400" dirty="0" err="1" smtClean="0">
                <a:solidFill>
                  <a:schemeClr val="tx1"/>
                </a:solidFill>
              </a:rPr>
              <a:t>cs.odu.edu</a:t>
            </a:r>
            <a:endParaRPr lang="en-US" sz="2400" dirty="0" smtClean="0">
              <a:solidFill>
                <a:schemeClr val="tx1"/>
              </a:solidFill>
            </a:endParaRPr>
          </a:p>
          <a:p>
            <a:pPr marL="514350" indent="-514350">
              <a:spcBef>
                <a:spcPts val="0"/>
              </a:spcBef>
            </a:pPr>
            <a:r>
              <a:rPr lang="en-US" sz="2400" dirty="0" smtClean="0">
                <a:solidFill>
                  <a:schemeClr val="tx1"/>
                </a:solidFill>
              </a:rPr>
              <a:t>Old Dominion University; Norfolk, VA</a:t>
            </a:r>
          </a:p>
          <a:p>
            <a:pPr marL="514350" indent="-514350">
              <a:spcBef>
                <a:spcPts val="0"/>
              </a:spcBef>
            </a:pP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17410" name="Picture 2" descr="http://matkelly.com/warcreate/ico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990600"/>
            <a:ext cx="1219200" cy="12192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WARC Generation is Quick &amp; Easy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581400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 </a:t>
            </a:r>
            <a:r>
              <a:rPr lang="en-US" i="1" dirty="0" smtClean="0"/>
              <a:t>Navigate</a:t>
            </a:r>
            <a:r>
              <a:rPr lang="en-US" dirty="0" smtClean="0"/>
              <a:t> to a webpage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 </a:t>
            </a:r>
            <a:r>
              <a:rPr lang="en-US" i="1" dirty="0" smtClean="0"/>
              <a:t>Click</a:t>
            </a:r>
            <a:r>
              <a:rPr lang="en-US" dirty="0" smtClean="0"/>
              <a:t> the WARCreate Icon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 </a:t>
            </a:r>
            <a:r>
              <a:rPr lang="en-US" i="1" dirty="0" smtClean="0"/>
              <a:t>Click</a:t>
            </a:r>
            <a:r>
              <a:rPr lang="en-US" dirty="0" smtClean="0"/>
              <a:t> Generate WARC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 Extension </a:t>
            </a:r>
            <a:r>
              <a:rPr lang="en-US" i="1" dirty="0" smtClean="0"/>
              <a:t>Output</a:t>
            </a:r>
            <a:r>
              <a:rPr lang="en-US" dirty="0" smtClean="0"/>
              <a:t> Options:</a:t>
            </a:r>
          </a:p>
          <a:p>
            <a:pPr lvl="1"/>
            <a:r>
              <a:rPr lang="en-US" dirty="0" smtClean="0"/>
              <a:t>In-Browser viewing of raw WARC</a:t>
            </a:r>
          </a:p>
          <a:p>
            <a:pPr lvl="1"/>
            <a:r>
              <a:rPr lang="en-US" dirty="0" smtClean="0"/>
              <a:t>Download to Local Disk</a:t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54223-A588-40C3-BCCD-259DF534344A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1027" name="Picture 3" descr="C:\Documents and Settings\Matthew\My Documents\My Dropbox\Conferences\DigitalPreservation 2012\buttonIconHiRe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1811337"/>
            <a:ext cx="2747238" cy="1617663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54223-A588-40C3-BCCD-259DF534344A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5" name="pressButton2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-81643" y="-381000"/>
            <a:ext cx="9225643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733800" y="6096000"/>
            <a:ext cx="17604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Creating a WARC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I’ve Made a WARC. Now what?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you do with the archive is up to you.</a:t>
            </a:r>
          </a:p>
          <a:p>
            <a:pPr lvl="1"/>
            <a:r>
              <a:rPr lang="en-US" dirty="0" smtClean="0"/>
              <a:t>Install it in your local Wayback instance</a:t>
            </a:r>
          </a:p>
          <a:p>
            <a:r>
              <a:rPr lang="en-US" dirty="0" smtClean="0"/>
              <a:t>Who has their own Wayback Instance!?</a:t>
            </a:r>
          </a:p>
          <a:p>
            <a:pPr lvl="1"/>
            <a:r>
              <a:rPr lang="en-US" dirty="0" smtClean="0"/>
              <a:t>Wayback is free &amp; open source</a:t>
            </a:r>
            <a:endParaRPr lang="en-US" dirty="0"/>
          </a:p>
          <a:p>
            <a:r>
              <a:rPr lang="en-US" dirty="0" smtClean="0"/>
              <a:t>That seems like a lot of work!</a:t>
            </a:r>
          </a:p>
          <a:p>
            <a:pPr lvl="1"/>
            <a:r>
              <a:rPr lang="en-US" dirty="0" smtClean="0"/>
              <a:t>One additional reason for users </a:t>
            </a:r>
            <a:r>
              <a:rPr lang="en-US" b="1" dirty="0" smtClean="0"/>
              <a:t>NOT</a:t>
            </a:r>
            <a:r>
              <a:rPr lang="en-US" dirty="0" smtClean="0"/>
              <a:t> to preserve what they would like archived</a:t>
            </a:r>
          </a:p>
          <a:p>
            <a:endParaRPr lang="en-US" baseline="-25000" dirty="0" smtClean="0"/>
          </a:p>
          <a:p>
            <a:endParaRPr lang="en-US" baseline="30000" dirty="0" smtClean="0"/>
          </a:p>
          <a:p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54223-A588-40C3-BCCD-259DF534344A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1800" y="2590800"/>
            <a:ext cx="2362200" cy="1893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" name="Content Placeholder 2"/>
          <p:cNvSpPr txBox="1">
            <a:spLocks/>
          </p:cNvSpPr>
          <p:nvPr/>
        </p:nvSpPr>
        <p:spPr>
          <a:xfrm>
            <a:off x="457200" y="2133600"/>
            <a:ext cx="8229600" cy="533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514350" indent="-514350">
              <a:buNone/>
            </a:pPr>
            <a:r>
              <a:rPr lang="en-US" sz="3200" dirty="0" smtClean="0"/>
              <a:t>…to directory accessible to local </a:t>
            </a:r>
            <a:r>
              <a:rPr lang="en-US" sz="3200" dirty="0" err="1" smtClean="0"/>
              <a:t>wayback</a:t>
            </a:r>
            <a:endParaRPr lang="en-US" sz="3200" dirty="0"/>
          </a:p>
        </p:txBody>
      </p:sp>
      <p:grpSp>
        <p:nvGrpSpPr>
          <p:cNvPr id="52" name="Group 51"/>
          <p:cNvGrpSpPr/>
          <p:nvPr/>
        </p:nvGrpSpPr>
        <p:grpSpPr>
          <a:xfrm>
            <a:off x="6781800" y="3581400"/>
            <a:ext cx="762000" cy="1066800"/>
            <a:chOff x="6781800" y="3581400"/>
            <a:chExt cx="762000" cy="1066800"/>
          </a:xfrm>
        </p:grpSpPr>
        <p:cxnSp>
          <p:nvCxnSpPr>
            <p:cNvPr id="38" name="Straight Arrow Connector 37"/>
            <p:cNvCxnSpPr/>
            <p:nvPr/>
          </p:nvCxnSpPr>
          <p:spPr>
            <a:xfrm>
              <a:off x="6781800" y="3581400"/>
              <a:ext cx="0" cy="1066800"/>
            </a:xfrm>
            <a:prstGeom prst="straightConnector1">
              <a:avLst/>
            </a:prstGeom>
            <a:ln w="114300">
              <a:solidFill>
                <a:srgbClr val="FF0000"/>
              </a:solidFill>
              <a:headEnd type="none" w="med" len="med"/>
              <a:tailEnd type="triangl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Oval 38"/>
            <p:cNvSpPr/>
            <p:nvPr/>
          </p:nvSpPr>
          <p:spPr>
            <a:xfrm>
              <a:off x="7010400" y="3810000"/>
              <a:ext cx="533400" cy="533400"/>
            </a:xfrm>
            <a:prstGeom prst="ellipse">
              <a:avLst/>
            </a:prstGeom>
            <a:solidFill>
              <a:srgbClr val="FF0000"/>
            </a:solidFill>
            <a:ln w="3175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>
                  <a:latin typeface="Univers LT 53 Extended" pitchFamily="2" charset="0"/>
                  <a:cs typeface="Arial" pitchFamily="34" charset="0"/>
                </a:rPr>
                <a:t>6</a:t>
              </a:r>
              <a:endParaRPr lang="en-US" sz="3200" dirty="0">
                <a:latin typeface="Univers LT 53 Extended" pitchFamily="2" charset="0"/>
                <a:cs typeface="Arial" pitchFamily="34" charset="0"/>
              </a:endParaRP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5455958" y="5105400"/>
            <a:ext cx="1325841" cy="1366614"/>
            <a:chOff x="5455958" y="5105400"/>
            <a:chExt cx="1325841" cy="1366614"/>
          </a:xfrm>
        </p:grpSpPr>
        <p:sp>
          <p:nvSpPr>
            <p:cNvPr id="37" name="Curved Up Arrow 36"/>
            <p:cNvSpPr/>
            <p:nvPr/>
          </p:nvSpPr>
          <p:spPr>
            <a:xfrm rot="1490388">
              <a:off x="5455958" y="5985662"/>
              <a:ext cx="1219200" cy="486352"/>
            </a:xfrm>
            <a:prstGeom prst="curvedUpArrow">
              <a:avLst/>
            </a:prstGeom>
            <a:solidFill>
              <a:schemeClr val="bg1"/>
            </a:solidFill>
            <a:ln w="952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6" name="Curved Up Arrow 35"/>
            <p:cNvSpPr/>
            <p:nvPr/>
          </p:nvSpPr>
          <p:spPr>
            <a:xfrm rot="10800000">
              <a:off x="5562599" y="5105400"/>
              <a:ext cx="1219200" cy="486352"/>
            </a:xfrm>
            <a:prstGeom prst="curvedUpArrow">
              <a:avLst/>
            </a:prstGeom>
            <a:solidFill>
              <a:schemeClr val="bg1"/>
            </a:solidFill>
            <a:ln w="952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WARC Creation &amp; Replay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09599"/>
          </a:xfrm>
        </p:spPr>
        <p:txBody>
          <a:bodyPr/>
          <a:lstStyle/>
          <a:p>
            <a:pPr marL="514350" indent="-514350">
              <a:buNone/>
            </a:pPr>
            <a:r>
              <a:rPr lang="en-US" dirty="0" smtClean="0"/>
              <a:t>1. User visits a website using their browser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54223-A588-40C3-BCCD-259DF534344A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1028" name="Picture 4" descr="C:\Documents and Settings\Matthew\My Documents\My Dropbox\Conferences\DigitalPreservation 2012\use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0" y="2590800"/>
            <a:ext cx="1238250" cy="1176337"/>
          </a:xfrm>
          <a:prstGeom prst="rect">
            <a:avLst/>
          </a:prstGeom>
          <a:noFill/>
        </p:spPr>
      </p:pic>
      <p:grpSp>
        <p:nvGrpSpPr>
          <p:cNvPr id="44" name="Group 43"/>
          <p:cNvGrpSpPr/>
          <p:nvPr/>
        </p:nvGrpSpPr>
        <p:grpSpPr>
          <a:xfrm>
            <a:off x="1676400" y="2757152"/>
            <a:ext cx="4495800" cy="976648"/>
            <a:chOff x="1676400" y="2757152"/>
            <a:chExt cx="4495800" cy="976648"/>
          </a:xfrm>
        </p:grpSpPr>
        <p:pic>
          <p:nvPicPr>
            <p:cNvPr id="1030" name="Picture 6" descr="C:\Documents and Settings\Matthew\My Documents\My Dropbox\Conferences\DigitalPreservation 2012\browser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676400" y="2757152"/>
              <a:ext cx="990600" cy="976648"/>
            </a:xfrm>
            <a:prstGeom prst="rect">
              <a:avLst/>
            </a:prstGeom>
            <a:noFill/>
          </p:spPr>
        </p:pic>
        <p:grpSp>
          <p:nvGrpSpPr>
            <p:cNvPr id="43" name="Group 42"/>
            <p:cNvGrpSpPr/>
            <p:nvPr/>
          </p:nvGrpSpPr>
          <p:grpSpPr>
            <a:xfrm>
              <a:off x="2667000" y="2971800"/>
              <a:ext cx="3505200" cy="533400"/>
              <a:chOff x="2667000" y="2971800"/>
              <a:chExt cx="3505200" cy="533400"/>
            </a:xfrm>
          </p:grpSpPr>
          <p:cxnSp>
            <p:nvCxnSpPr>
              <p:cNvPr id="12" name="Straight Arrow Connector 11"/>
              <p:cNvCxnSpPr/>
              <p:nvPr/>
            </p:nvCxnSpPr>
            <p:spPr>
              <a:xfrm flipH="1" flipV="1">
                <a:off x="2667000" y="3276600"/>
                <a:ext cx="3048000" cy="0"/>
              </a:xfrm>
              <a:prstGeom prst="straightConnector1">
                <a:avLst/>
              </a:prstGeom>
              <a:ln w="114300">
                <a:solidFill>
                  <a:srgbClr val="FF0000"/>
                </a:solidFill>
                <a:headEnd type="none" w="med" len="med"/>
                <a:tailEnd type="triangle" w="med" len="me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" name="Oval 7"/>
              <p:cNvSpPr/>
              <p:nvPr/>
            </p:nvSpPr>
            <p:spPr>
              <a:xfrm>
                <a:off x="5638800" y="2971800"/>
                <a:ext cx="533400" cy="533400"/>
              </a:xfrm>
              <a:prstGeom prst="ellipse">
                <a:avLst/>
              </a:prstGeom>
              <a:solidFill>
                <a:srgbClr val="FF0000"/>
              </a:solidFill>
              <a:ln w="3175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 smtClean="0">
                    <a:latin typeface="Univers LT 53 Extended" pitchFamily="2" charset="0"/>
                    <a:cs typeface="Arial" pitchFamily="34" charset="0"/>
                  </a:rPr>
                  <a:t>1</a:t>
                </a:r>
                <a:endParaRPr lang="en-US" sz="3200" dirty="0">
                  <a:latin typeface="Univers LT 53 Extended" pitchFamily="2" charset="0"/>
                  <a:cs typeface="Arial" pitchFamily="34" charset="0"/>
                </a:endParaRPr>
              </a:p>
            </p:txBody>
          </p:sp>
        </p:grpSp>
      </p:grpSp>
      <p:grpSp>
        <p:nvGrpSpPr>
          <p:cNvPr id="45" name="Group 44"/>
          <p:cNvGrpSpPr/>
          <p:nvPr/>
        </p:nvGrpSpPr>
        <p:grpSpPr>
          <a:xfrm>
            <a:off x="1676400" y="3733800"/>
            <a:ext cx="990600" cy="2514600"/>
            <a:chOff x="1676400" y="3733800"/>
            <a:chExt cx="990600" cy="2514600"/>
          </a:xfrm>
        </p:grpSpPr>
        <p:pic>
          <p:nvPicPr>
            <p:cNvPr id="1032" name="Picture 8" descr="http://matkelly.com/warcreate/icon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676400" y="5257799"/>
              <a:ext cx="990600" cy="990601"/>
            </a:xfrm>
            <a:prstGeom prst="rect">
              <a:avLst/>
            </a:prstGeom>
            <a:noFill/>
          </p:spPr>
        </p:pic>
        <p:cxnSp>
          <p:nvCxnSpPr>
            <p:cNvPr id="18" name="Straight Arrow Connector 17"/>
            <p:cNvCxnSpPr>
              <a:endCxn id="1032" idx="0"/>
            </p:cNvCxnSpPr>
            <p:nvPr/>
          </p:nvCxnSpPr>
          <p:spPr>
            <a:xfrm flipH="1">
              <a:off x="2171700" y="3962400"/>
              <a:ext cx="0" cy="1295399"/>
            </a:xfrm>
            <a:prstGeom prst="straightConnector1">
              <a:avLst/>
            </a:prstGeom>
            <a:ln w="114300">
              <a:solidFill>
                <a:srgbClr val="FF0000"/>
              </a:solidFill>
              <a:headEnd type="none" w="med" len="med"/>
              <a:tailEnd type="triangl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Oval 18"/>
            <p:cNvSpPr/>
            <p:nvPr/>
          </p:nvSpPr>
          <p:spPr>
            <a:xfrm>
              <a:off x="1905000" y="3733800"/>
              <a:ext cx="533400" cy="533400"/>
            </a:xfrm>
            <a:prstGeom prst="ellipse">
              <a:avLst/>
            </a:prstGeom>
            <a:solidFill>
              <a:srgbClr val="FF0000"/>
            </a:solidFill>
            <a:ln w="3175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>
                  <a:latin typeface="Univers LT 53 Extended" pitchFamily="2" charset="0"/>
                  <a:cs typeface="Arial" pitchFamily="34" charset="0"/>
                </a:rPr>
                <a:t>2</a:t>
              </a:r>
              <a:endParaRPr lang="en-US" sz="3200" dirty="0">
                <a:latin typeface="Univers LT 53 Extended" pitchFamily="2" charset="0"/>
                <a:cs typeface="Arial" pitchFamily="34" charset="0"/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6629400" y="4765344"/>
            <a:ext cx="1064399" cy="1544756"/>
            <a:chOff x="6629400" y="4765344"/>
            <a:chExt cx="1064399" cy="1544756"/>
          </a:xfrm>
        </p:grpSpPr>
        <p:pic>
          <p:nvPicPr>
            <p:cNvPr id="1033" name="Picture 9" descr="C:\Documents and Settings\Matthew\My Documents\My Dropbox\Conferences\DigitalPreservation 2012\xampp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629400" y="5257800"/>
              <a:ext cx="1064399" cy="1052300"/>
            </a:xfrm>
            <a:prstGeom prst="rect">
              <a:avLst/>
            </a:prstGeom>
            <a:noFill/>
          </p:spPr>
        </p:pic>
        <p:pic>
          <p:nvPicPr>
            <p:cNvPr id="1035" name="Picture 11" descr="C:\Documents and Settings\Matthew\My Documents\My Dropbox\Conferences\DigitalPreservation 2012\wayback2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6722374" y="4765344"/>
              <a:ext cx="897626" cy="475742"/>
            </a:xfrm>
            <a:prstGeom prst="rect">
              <a:avLst/>
            </a:prstGeom>
            <a:noFill/>
          </p:spPr>
        </p:pic>
      </p:grpSp>
      <p:grpSp>
        <p:nvGrpSpPr>
          <p:cNvPr id="46" name="Group 45"/>
          <p:cNvGrpSpPr/>
          <p:nvPr/>
        </p:nvGrpSpPr>
        <p:grpSpPr>
          <a:xfrm>
            <a:off x="2743200" y="5410200"/>
            <a:ext cx="3028950" cy="756314"/>
            <a:chOff x="2743200" y="5410200"/>
            <a:chExt cx="3028950" cy="756314"/>
          </a:xfrm>
        </p:grpSpPr>
        <p:cxnSp>
          <p:nvCxnSpPr>
            <p:cNvPr id="24" name="Straight Arrow Connector 23"/>
            <p:cNvCxnSpPr/>
            <p:nvPr/>
          </p:nvCxnSpPr>
          <p:spPr>
            <a:xfrm flipV="1">
              <a:off x="2971800" y="5791200"/>
              <a:ext cx="2133600" cy="1"/>
            </a:xfrm>
            <a:prstGeom prst="straightConnector1">
              <a:avLst/>
            </a:prstGeom>
            <a:ln w="114300">
              <a:solidFill>
                <a:srgbClr val="FF0000"/>
              </a:solidFill>
              <a:headEnd type="none" w="med" len="med"/>
              <a:tailEnd type="triangl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Oval 24"/>
            <p:cNvSpPr/>
            <p:nvPr/>
          </p:nvSpPr>
          <p:spPr>
            <a:xfrm>
              <a:off x="2743200" y="5486400"/>
              <a:ext cx="533400" cy="533400"/>
            </a:xfrm>
            <a:prstGeom prst="ellipse">
              <a:avLst/>
            </a:prstGeom>
            <a:solidFill>
              <a:srgbClr val="FF0000"/>
            </a:solidFill>
            <a:ln w="3175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>
                  <a:latin typeface="Univers LT 53 Extended" pitchFamily="2" charset="0"/>
                  <a:cs typeface="Arial" pitchFamily="34" charset="0"/>
                </a:rPr>
                <a:t>4</a:t>
              </a:r>
            </a:p>
          </p:txBody>
        </p:sp>
        <p:pic>
          <p:nvPicPr>
            <p:cNvPr id="1036" name="Picture 12" descr="C:\Documents and Settings\Matthew\My Documents\My Dropbox\Conferences\DigitalPreservation 2012\localdir.pn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5105400" y="5410200"/>
              <a:ext cx="666750" cy="756314"/>
            </a:xfrm>
            <a:prstGeom prst="rect">
              <a:avLst/>
            </a:prstGeom>
            <a:noFill/>
          </p:spPr>
        </p:pic>
      </p:grpSp>
      <p:grpSp>
        <p:nvGrpSpPr>
          <p:cNvPr id="59" name="Group 58"/>
          <p:cNvGrpSpPr/>
          <p:nvPr/>
        </p:nvGrpSpPr>
        <p:grpSpPr>
          <a:xfrm>
            <a:off x="2590800" y="3733800"/>
            <a:ext cx="3505200" cy="1600200"/>
            <a:chOff x="2590800" y="3733800"/>
            <a:chExt cx="3505200" cy="1600200"/>
          </a:xfrm>
        </p:grpSpPr>
        <p:cxnSp>
          <p:nvCxnSpPr>
            <p:cNvPr id="54" name="Straight Arrow Connector 53"/>
            <p:cNvCxnSpPr/>
            <p:nvPr/>
          </p:nvCxnSpPr>
          <p:spPr>
            <a:xfrm flipH="1">
              <a:off x="2590800" y="4038600"/>
              <a:ext cx="3200400" cy="1295400"/>
            </a:xfrm>
            <a:prstGeom prst="straightConnector1">
              <a:avLst/>
            </a:prstGeom>
            <a:ln w="114300">
              <a:solidFill>
                <a:srgbClr val="FF0000"/>
              </a:solidFill>
              <a:headEnd type="none" w="med" len="med"/>
              <a:tailEnd type="triangl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Oval 54"/>
            <p:cNvSpPr/>
            <p:nvPr/>
          </p:nvSpPr>
          <p:spPr>
            <a:xfrm>
              <a:off x="5562600" y="3733800"/>
              <a:ext cx="533400" cy="533400"/>
            </a:xfrm>
            <a:prstGeom prst="ellipse">
              <a:avLst/>
            </a:prstGeom>
            <a:solidFill>
              <a:srgbClr val="FF0000"/>
            </a:solidFill>
            <a:ln w="3175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>
                  <a:latin typeface="Univers LT 53 Extended" pitchFamily="2" charset="0"/>
                  <a:cs typeface="Arial" pitchFamily="34" charset="0"/>
                </a:rPr>
                <a:t>3</a:t>
              </a:r>
            </a:p>
          </p:txBody>
        </p:sp>
      </p:grpSp>
      <p:sp>
        <p:nvSpPr>
          <p:cNvPr id="60" name="Content Placeholder 2"/>
          <p:cNvSpPr txBox="1">
            <a:spLocks/>
          </p:cNvSpPr>
          <p:nvPr/>
        </p:nvSpPr>
        <p:spPr>
          <a:xfrm>
            <a:off x="457200" y="1676400"/>
            <a:ext cx="8229600" cy="5334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514350" indent="-514350">
              <a:buNone/>
            </a:pPr>
            <a:r>
              <a:rPr lang="en-US" sz="3200" dirty="0" smtClean="0"/>
              <a:t>2. WARCreate captures the HTTP Headers</a:t>
            </a:r>
            <a:endParaRPr lang="en-US" sz="3200" dirty="0"/>
          </a:p>
        </p:txBody>
      </p:sp>
      <p:sp>
        <p:nvSpPr>
          <p:cNvPr id="62" name="Content Placeholder 2"/>
          <p:cNvSpPr txBox="1">
            <a:spLocks/>
          </p:cNvSpPr>
          <p:nvPr/>
        </p:nvSpPr>
        <p:spPr>
          <a:xfrm>
            <a:off x="457200" y="1600200"/>
            <a:ext cx="8229600" cy="533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514350" indent="-514350">
              <a:buNone/>
            </a:pPr>
            <a:r>
              <a:rPr lang="en-US" sz="3200" dirty="0" smtClean="0"/>
              <a:t>3. User Selects “Generate WARC” </a:t>
            </a:r>
          </a:p>
          <a:p>
            <a:pPr marL="514350" indent="-514350">
              <a:buNone/>
            </a:pPr>
            <a:r>
              <a:rPr lang="en-US" sz="3200" dirty="0" smtClean="0"/>
              <a:t>button in WARCreate</a:t>
            </a:r>
            <a:endParaRPr lang="en-US" sz="3200" dirty="0"/>
          </a:p>
        </p:txBody>
      </p:sp>
      <p:sp>
        <p:nvSpPr>
          <p:cNvPr id="63" name="Content Placeholder 2"/>
          <p:cNvSpPr txBox="1">
            <a:spLocks/>
          </p:cNvSpPr>
          <p:nvPr/>
        </p:nvSpPr>
        <p:spPr>
          <a:xfrm>
            <a:off x="457200" y="1676400"/>
            <a:ext cx="8229600" cy="533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514350" indent="-514350">
              <a:buNone/>
            </a:pPr>
            <a:r>
              <a:rPr lang="en-US" sz="3200" dirty="0" smtClean="0"/>
              <a:t>4. WARC generated, saved locally</a:t>
            </a:r>
            <a:endParaRPr lang="en-US" sz="3200" dirty="0"/>
          </a:p>
        </p:txBody>
      </p:sp>
      <p:sp>
        <p:nvSpPr>
          <p:cNvPr id="66" name="Oval 65"/>
          <p:cNvSpPr/>
          <p:nvPr/>
        </p:nvSpPr>
        <p:spPr>
          <a:xfrm>
            <a:off x="5867400" y="5562600"/>
            <a:ext cx="533400" cy="533400"/>
          </a:xfrm>
          <a:prstGeom prst="ellipse">
            <a:avLst/>
          </a:prstGeom>
          <a:solidFill>
            <a:srgbClr val="FF0000"/>
          </a:solidFill>
          <a:ln w="31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Univers LT 53 Extended" pitchFamily="2" charset="0"/>
                <a:cs typeface="Arial" pitchFamily="34" charset="0"/>
              </a:rPr>
              <a:t>5</a:t>
            </a:r>
          </a:p>
        </p:txBody>
      </p:sp>
      <p:sp>
        <p:nvSpPr>
          <p:cNvPr id="68" name="Content Placeholder 2"/>
          <p:cNvSpPr txBox="1">
            <a:spLocks/>
          </p:cNvSpPr>
          <p:nvPr/>
        </p:nvSpPr>
        <p:spPr>
          <a:xfrm>
            <a:off x="457200" y="1676400"/>
            <a:ext cx="8229600" cy="533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514350" indent="-514350">
              <a:buNone/>
            </a:pPr>
            <a:r>
              <a:rPr lang="en-US" sz="3200" dirty="0" smtClean="0"/>
              <a:t>5. Local Wayback instance indexes WARC</a:t>
            </a:r>
            <a:endParaRPr lang="en-US" sz="3200" dirty="0"/>
          </a:p>
        </p:txBody>
      </p:sp>
      <p:sp>
        <p:nvSpPr>
          <p:cNvPr id="71" name="Content Placeholder 2"/>
          <p:cNvSpPr txBox="1">
            <a:spLocks/>
          </p:cNvSpPr>
          <p:nvPr/>
        </p:nvSpPr>
        <p:spPr>
          <a:xfrm>
            <a:off x="457200" y="1600200"/>
            <a:ext cx="8229600" cy="106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514350" indent="-514350">
              <a:buNone/>
            </a:pPr>
            <a:r>
              <a:rPr lang="en-US" sz="3200" dirty="0" smtClean="0"/>
              <a:t>6. User accesses local </a:t>
            </a:r>
            <a:r>
              <a:rPr lang="en-US" sz="3200" dirty="0" err="1" smtClean="0"/>
              <a:t>wayback</a:t>
            </a:r>
            <a:r>
              <a:rPr lang="en-US" sz="3200" dirty="0" smtClean="0"/>
              <a:t> </a:t>
            </a:r>
          </a:p>
          <a:p>
            <a:pPr marL="514350" indent="-514350">
              <a:buNone/>
            </a:pPr>
            <a:r>
              <a:rPr lang="en-US" sz="3200" dirty="0" smtClean="0"/>
              <a:t>to view preserved content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8" presetClass="emp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-10800000">
                                      <p:cBhvr>
                                        <p:cTn id="67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build="p"/>
      <p:bldP spid="70" grpId="1" build="allAtOnce"/>
      <p:bldP spid="3" grpId="0" build="p"/>
      <p:bldP spid="3" grpId="1" build="p"/>
      <p:bldP spid="60" grpId="0" build="p"/>
      <p:bldP spid="60" grpId="1" build="allAtOnce"/>
      <p:bldP spid="62" grpId="0" build="p"/>
      <p:bldP spid="62" grpId="1" build="allAtOnce"/>
      <p:bldP spid="63" grpId="0" build="p"/>
      <p:bldP spid="63" grpId="1" build="allAtOnce"/>
      <p:bldP spid="66" grpId="0" animBg="1"/>
      <p:bldP spid="68" grpId="0" build="p"/>
      <p:bldP spid="68" grpId="1" build="allAtOnce"/>
      <p:bldP spid="71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Suite Installation &amp; Interaction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/>
            <a:r>
              <a:rPr lang="en-US" dirty="0" smtClean="0"/>
              <a:t>Drag &amp; Drop .zip to </a:t>
            </a:r>
            <a:r>
              <a:rPr lang="en-US" dirty="0" err="1" smtClean="0"/>
              <a:t>hd</a:t>
            </a:r>
            <a:endParaRPr lang="en-US" dirty="0" smtClean="0"/>
          </a:p>
          <a:p>
            <a:pPr marL="514350" indent="-514350"/>
            <a:endParaRPr lang="en-US" dirty="0" smtClean="0"/>
          </a:p>
          <a:p>
            <a:pPr marL="514350" indent="-514350"/>
            <a:r>
              <a:rPr lang="en-US" dirty="0" smtClean="0"/>
              <a:t>Start relevant services</a:t>
            </a:r>
            <a:br>
              <a:rPr lang="en-US" dirty="0" smtClean="0"/>
            </a:br>
            <a:r>
              <a:rPr lang="en-US" dirty="0" smtClean="0"/>
              <a:t>using GUI</a:t>
            </a:r>
          </a:p>
          <a:p>
            <a:pPr marL="514350" indent="-514350"/>
            <a:r>
              <a:rPr lang="en-US" dirty="0" smtClean="0"/>
              <a:t>Execute WARCreate process</a:t>
            </a:r>
          </a:p>
          <a:p>
            <a:pPr marL="514350" indent="-514350"/>
            <a:endParaRPr lang="en-US" dirty="0" smtClean="0"/>
          </a:p>
          <a:p>
            <a:pPr marL="514350" indent="-514350"/>
            <a:r>
              <a:rPr lang="en-US" dirty="0" smtClean="0"/>
              <a:t>View Archive at http://localhost/wayback</a:t>
            </a:r>
            <a:endParaRPr lang="en-US" dirty="0"/>
          </a:p>
        </p:txBody>
      </p:sp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1492455"/>
            <a:ext cx="3581400" cy="117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5900" y="2743200"/>
            <a:ext cx="3314700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24500" y="3276600"/>
            <a:ext cx="3314700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24600" y="3810000"/>
            <a:ext cx="2667000" cy="88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54223-A588-40C3-BCCD-259DF534344A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54223-A588-40C3-BCCD-259DF534344A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9" name="replay3.avi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-364175"/>
            <a:ext cx="9144000" cy="682752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895600" y="5943600"/>
            <a:ext cx="3267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Replay of Preserved Twitter page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 My Bank Statements?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Preserved content:</a:t>
            </a:r>
          </a:p>
          <a:p>
            <a:pPr lvl="1"/>
            <a:r>
              <a:rPr lang="en-US" dirty="0" smtClean="0"/>
              <a:t>never leaves WARC files</a:t>
            </a:r>
          </a:p>
          <a:p>
            <a:pPr lvl="1"/>
            <a:r>
              <a:rPr lang="en-US" dirty="0" smtClean="0"/>
              <a:t>never leaves local machine</a:t>
            </a:r>
          </a:p>
          <a:p>
            <a:r>
              <a:rPr lang="en-US" dirty="0" smtClean="0"/>
              <a:t>WARCreate provides preliminary encoding/encryption support</a:t>
            </a:r>
          </a:p>
          <a:p>
            <a:r>
              <a:rPr lang="en-US" dirty="0" smtClean="0"/>
              <a:t>Wayback instance is hosted on your own machine – no external access by default</a:t>
            </a:r>
          </a:p>
          <a:p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54223-A588-40C3-BCCD-259DF534344A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It Doesn’t Do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Archive entire websites with a click</a:t>
            </a:r>
          </a:p>
          <a:p>
            <a:r>
              <a:rPr lang="en-US" dirty="0" smtClean="0"/>
              <a:t>Submit your WARCs to IA</a:t>
            </a:r>
          </a:p>
          <a:p>
            <a:r>
              <a:rPr lang="en-US" dirty="0" smtClean="0"/>
              <a:t>Contain comprehensive support for WARC format</a:t>
            </a:r>
          </a:p>
          <a:p>
            <a:pPr lvl="1"/>
            <a:r>
              <a:rPr lang="en-US" dirty="0" smtClean="0"/>
              <a:t>A subset is utilized and all generated WARCs validated at time of creation</a:t>
            </a:r>
          </a:p>
          <a:p>
            <a:r>
              <a:rPr lang="en-US" dirty="0" smtClean="0"/>
              <a:t>Provide a direct means for replay</a:t>
            </a:r>
          </a:p>
          <a:p>
            <a:pPr lvl="1"/>
            <a:r>
              <a:rPr lang="en-US" dirty="0" smtClean="0"/>
              <a:t>Replay is executed through the XAMPP suite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54223-A588-40C3-BCCD-259DF534344A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1828801"/>
            <a:ext cx="2799572" cy="152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Use a Client-Side Server?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382000" cy="2438400"/>
          </a:xfrm>
        </p:spPr>
        <p:txBody>
          <a:bodyPr/>
          <a:lstStyle/>
          <a:p>
            <a:r>
              <a:rPr lang="en-US" dirty="0" smtClean="0"/>
              <a:t>Server scripts do what JS can’t</a:t>
            </a:r>
          </a:p>
          <a:p>
            <a:r>
              <a:rPr lang="en-US" dirty="0" smtClean="0"/>
              <a:t>Can reside on your machine!</a:t>
            </a:r>
          </a:p>
          <a:p>
            <a:r>
              <a:rPr lang="en-US" dirty="0" smtClean="0"/>
              <a:t>Controls are GUI based</a:t>
            </a:r>
          </a:p>
          <a:p>
            <a:r>
              <a:rPr lang="en-US" dirty="0" smtClean="0"/>
              <a:t>Resource fetching w/o XSS issues</a:t>
            </a:r>
          </a:p>
          <a:p>
            <a:pPr>
              <a:buNone/>
            </a:pPr>
            <a:endParaRPr lang="en-US" dirty="0" smtClean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54223-A588-40C3-BCCD-259DF534344A}" type="slidenum">
              <a:rPr lang="en-US" smtClean="0"/>
              <a:pPr/>
              <a:t>18</a:t>
            </a:fld>
            <a:endParaRPr lang="en-US" dirty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1371600" y="4191000"/>
          <a:ext cx="6096000" cy="2114700"/>
        </p:xfrm>
        <a:graphic>
          <a:graphicData uri="http://schemas.openxmlformats.org/drawingml/2006/table">
            <a:tbl>
              <a:tblPr firstRow="1">
                <a:tableStyleId>{2D5ABB26-0587-4C30-8999-92F81FD0307C}</a:tableStyleId>
              </a:tblPr>
              <a:tblGrid>
                <a:gridCol w="381000"/>
                <a:gridCol w="2667000"/>
                <a:gridCol w="1524000"/>
                <a:gridCol w="1524000"/>
              </a:tblGrid>
              <a:tr h="91440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Local Wayback Instance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0000"/>
                        </a:gs>
                        <a:gs pos="100000">
                          <a:schemeClr val="tx1">
                            <a:alpha val="0"/>
                          </a:schemeClr>
                        </a:gs>
                        <a:gs pos="0">
                          <a:srgbClr val="FF0000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WARCreate Server-Side</a:t>
                      </a:r>
                      <a:r>
                        <a:rPr lang="en-US" baseline="0" dirty="0" smtClean="0"/>
                        <a:t> Support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tx2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tx2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tx2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Memento Proxy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tx1">
                            <a:tint val="66000"/>
                            <a:satMod val="160000"/>
                          </a:schemeClr>
                        </a:gs>
                        <a:gs pos="50000">
                          <a:schemeClr val="tx1">
                            <a:tint val="44500"/>
                            <a:satMod val="160000"/>
                          </a:schemeClr>
                        </a:gs>
                        <a:gs pos="100000">
                          <a:schemeClr val="tx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44031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Tomcat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Apache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9989">
                <a:tc gridSpan="4"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XAMPP-Based Personal Web Archiving Suite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C000">
                            <a:tint val="66000"/>
                            <a:satMod val="160000"/>
                          </a:srgbClr>
                        </a:gs>
                        <a:gs pos="50000">
                          <a:srgbClr val="FFC000">
                            <a:tint val="44500"/>
                            <a:satMod val="160000"/>
                          </a:srgbClr>
                        </a:gs>
                        <a:gs pos="100000">
                          <a:srgbClr val="FFC00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6" name="Picture 2" descr="C:\Documents and Settings\Matthew\My Documents\Downloads\xampp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1800" y="5638220"/>
            <a:ext cx="609600" cy="604964"/>
          </a:xfrm>
          <a:prstGeom prst="rect">
            <a:avLst/>
          </a:prstGeom>
          <a:noFill/>
        </p:spPr>
      </p:pic>
      <p:pic>
        <p:nvPicPr>
          <p:cNvPr id="17" name="Picture 2" descr="http://www.mementoweb.org/mementologo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34200" y="4495800"/>
            <a:ext cx="533400" cy="533400"/>
          </a:xfrm>
          <a:prstGeom prst="rect">
            <a:avLst/>
          </a:prstGeom>
          <a:noFill/>
        </p:spPr>
      </p:pic>
      <p:pic>
        <p:nvPicPr>
          <p:cNvPr id="19460" name="Picture 4" descr="File:ASF-logo.sv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00800" y="5181600"/>
            <a:ext cx="990600" cy="298939"/>
          </a:xfrm>
          <a:prstGeom prst="rect">
            <a:avLst/>
          </a:prstGeom>
          <a:noFill/>
        </p:spPr>
      </p:pic>
      <p:pic>
        <p:nvPicPr>
          <p:cNvPr id="19462" name="Picture 6" descr="Apache Tomcat Logo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05000" y="5105400"/>
            <a:ext cx="609600" cy="405385"/>
          </a:xfrm>
          <a:prstGeom prst="rect">
            <a:avLst/>
          </a:prstGeom>
          <a:noFill/>
        </p:spPr>
      </p:pic>
      <p:pic>
        <p:nvPicPr>
          <p:cNvPr id="20" name="Picture 4" descr="C:\Documents and Settings\Matthew\My Documents\Downloads\waybacklogo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438400" y="4776563"/>
            <a:ext cx="1066799" cy="297305"/>
          </a:xfrm>
          <a:prstGeom prst="rect">
            <a:avLst/>
          </a:prstGeom>
          <a:noFill/>
        </p:spPr>
      </p:pic>
      <p:cxnSp>
        <p:nvCxnSpPr>
          <p:cNvPr id="22" name="Straight Arrow Connector 21"/>
          <p:cNvCxnSpPr/>
          <p:nvPr/>
        </p:nvCxnSpPr>
        <p:spPr>
          <a:xfrm>
            <a:off x="7772400" y="4267200"/>
            <a:ext cx="0" cy="2057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7848600" y="5029200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Built 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Extras: Memento Support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Suite’s includes tailored </a:t>
            </a:r>
            <a:br>
              <a:rPr lang="en-US" dirty="0" smtClean="0"/>
            </a:br>
            <a:r>
              <a:rPr lang="en-US" dirty="0" err="1" smtClean="0"/>
              <a:t>Timegate</a:t>
            </a:r>
            <a:endParaRPr lang="en-US" dirty="0" smtClean="0"/>
          </a:p>
          <a:p>
            <a:r>
              <a:rPr lang="en-US" dirty="0" smtClean="0"/>
              <a:t>Memento abstraction is </a:t>
            </a:r>
            <a:br>
              <a:rPr lang="en-US" dirty="0" smtClean="0"/>
            </a:br>
            <a:r>
              <a:rPr lang="en-US" dirty="0" smtClean="0"/>
              <a:t>beyond WARC</a:t>
            </a:r>
          </a:p>
          <a:p>
            <a:r>
              <a:rPr lang="en-US" dirty="0" smtClean="0"/>
              <a:t>Point </a:t>
            </a:r>
            <a:r>
              <a:rPr lang="en-US" dirty="0" err="1" smtClean="0"/>
              <a:t>MementoFox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(or other Memento tools) </a:t>
            </a:r>
            <a:br>
              <a:rPr lang="en-US" dirty="0" smtClean="0"/>
            </a:br>
            <a:r>
              <a:rPr lang="en-US" dirty="0" smtClean="0"/>
              <a:t>to </a:t>
            </a:r>
            <a:r>
              <a:rPr lang="en-US" dirty="0" err="1" smtClean="0"/>
              <a:t>localhost</a:t>
            </a:r>
            <a:endParaRPr lang="en-US" dirty="0" smtClean="0"/>
          </a:p>
          <a:p>
            <a:endParaRPr lang="en-US" dirty="0" smtClean="0"/>
          </a:p>
        </p:txBody>
      </p:sp>
      <p:pic>
        <p:nvPicPr>
          <p:cNvPr id="6146" name="Picture 2" descr="http://www.mementoweb.org/memento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76200"/>
            <a:ext cx="1524000" cy="1524000"/>
          </a:xfrm>
          <a:prstGeom prst="rect">
            <a:avLst/>
          </a:prstGeom>
          <a:noFill/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54223-A588-40C3-BCCD-259DF534344A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1600199"/>
            <a:ext cx="3657599" cy="3165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8153400" y="2133600"/>
            <a:ext cx="0" cy="16764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WARCreate?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Google Chrome extension</a:t>
            </a:r>
          </a:p>
          <a:p>
            <a:r>
              <a:rPr lang="en-US" dirty="0" smtClean="0"/>
              <a:t>Creates WARC files</a:t>
            </a:r>
          </a:p>
          <a:p>
            <a:r>
              <a:rPr lang="en-US" dirty="0" smtClean="0"/>
              <a:t>Enables preservation by users from their browser</a:t>
            </a:r>
          </a:p>
          <a:p>
            <a:r>
              <a:rPr lang="en-US" dirty="0" smtClean="0"/>
              <a:t>First steps in bringing Institutional </a:t>
            </a:r>
            <a:br>
              <a:rPr lang="en-US" dirty="0" smtClean="0"/>
            </a:br>
            <a:r>
              <a:rPr lang="en-US" dirty="0" smtClean="0"/>
              <a:t>Archiving facilities to the PC</a:t>
            </a:r>
            <a:endParaRPr lang="en-US" dirty="0"/>
          </a:p>
        </p:txBody>
      </p:sp>
      <p:pic>
        <p:nvPicPr>
          <p:cNvPr id="33794" name="Picture 2" descr="http://upload.wikimedia.org/wikipedia/en/thumb/f/fa/Google_Chrome_2011_computer_icon.svg/1000px-Google_Chrome_2011_computer_icon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43800" y="1524000"/>
            <a:ext cx="1219200" cy="1219200"/>
          </a:xfrm>
          <a:prstGeom prst="rect">
            <a:avLst/>
          </a:prstGeom>
          <a:noFill/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54223-A588-40C3-BCCD-259DF534344A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6" name="Picture 2" descr="http://matkelly.com/warcreate/icon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80434" y="3352799"/>
            <a:ext cx="990600" cy="9906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it All Relates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57200" y="1600200"/>
            <a:ext cx="1981200" cy="449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Oval 4"/>
          <p:cNvSpPr/>
          <p:nvPr/>
        </p:nvSpPr>
        <p:spPr>
          <a:xfrm>
            <a:off x="533400" y="5029200"/>
            <a:ext cx="1828800" cy="9906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WARCreate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30164" y="1676400"/>
            <a:ext cx="14796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BROWSER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533400" y="3733800"/>
            <a:ext cx="1828800" cy="9906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err="1" smtClean="0"/>
              <a:t>MementoFox</a:t>
            </a:r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481967" y="3276600"/>
            <a:ext cx="1943930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00" b="1" dirty="0" smtClean="0"/>
              <a:t>Browser Extensions</a:t>
            </a:r>
            <a:endParaRPr lang="en-US" sz="1700" b="1" dirty="0"/>
          </a:p>
        </p:txBody>
      </p:sp>
      <p:cxnSp>
        <p:nvCxnSpPr>
          <p:cNvPr id="13" name="Straight Arrow Connector 12"/>
          <p:cNvCxnSpPr>
            <a:stCxn id="5" idx="6"/>
          </p:cNvCxnSpPr>
          <p:nvPr/>
        </p:nvCxnSpPr>
        <p:spPr>
          <a:xfrm flipV="1">
            <a:off x="2362200" y="5486400"/>
            <a:ext cx="2590800" cy="381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4953000" y="4953000"/>
            <a:ext cx="1295400" cy="1066800"/>
          </a:xfrm>
          <a:prstGeom prst="rect">
            <a:avLst/>
          </a:prstGeom>
          <a:ln w="6350"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800" dirty="0" smtClean="0"/>
              <a:t>WARC/1.0</a:t>
            </a:r>
          </a:p>
          <a:p>
            <a:r>
              <a:rPr lang="en-US" sz="800" dirty="0" smtClean="0"/>
              <a:t>WARC-Type: </a:t>
            </a:r>
            <a:r>
              <a:rPr lang="en-US" sz="800" dirty="0" err="1" smtClean="0"/>
              <a:t>warcinfo</a:t>
            </a:r>
            <a:r>
              <a:rPr lang="en-US" sz="800" dirty="0" smtClean="0"/>
              <a:t> </a:t>
            </a:r>
          </a:p>
          <a:p>
            <a:r>
              <a:rPr lang="en-US" sz="800" dirty="0" smtClean="0"/>
              <a:t>WARC-Date: 2012-07-15T22:15:59.485Z</a:t>
            </a:r>
          </a:p>
          <a:p>
            <a:r>
              <a:rPr lang="en-US" sz="800" dirty="0" smtClean="0"/>
              <a:t>WARC-Filename: 2220471175c820fee3fec986040ebd1f.warc </a:t>
            </a:r>
            <a:endParaRPr lang="en-US" sz="800" dirty="0"/>
          </a:p>
        </p:txBody>
      </p:sp>
      <p:sp>
        <p:nvSpPr>
          <p:cNvPr id="17" name="TextBox 16"/>
          <p:cNvSpPr txBox="1"/>
          <p:nvPr/>
        </p:nvSpPr>
        <p:spPr>
          <a:xfrm>
            <a:off x="2529735" y="5486400"/>
            <a:ext cx="21184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Generates WARC file</a:t>
            </a:r>
            <a:endParaRPr lang="en-US" dirty="0"/>
          </a:p>
        </p:txBody>
      </p:sp>
      <p:sp>
        <p:nvSpPr>
          <p:cNvPr id="18" name="Oval 17"/>
          <p:cNvSpPr/>
          <p:nvPr/>
        </p:nvSpPr>
        <p:spPr>
          <a:xfrm>
            <a:off x="3962400" y="2895600"/>
            <a:ext cx="1828800" cy="9906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Local</a:t>
            </a:r>
          </a:p>
          <a:p>
            <a:pPr algn="ctr"/>
            <a:r>
              <a:rPr lang="en-US" sz="1600" dirty="0" err="1" smtClean="0"/>
              <a:t>Timegate</a:t>
            </a:r>
            <a:endParaRPr lang="en-US" sz="1600" dirty="0"/>
          </a:p>
        </p:txBody>
      </p:sp>
      <p:sp>
        <p:nvSpPr>
          <p:cNvPr id="19" name="Oval 18"/>
          <p:cNvSpPr/>
          <p:nvPr/>
        </p:nvSpPr>
        <p:spPr>
          <a:xfrm>
            <a:off x="6553200" y="3962400"/>
            <a:ext cx="1828800" cy="9906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Local</a:t>
            </a:r>
          </a:p>
          <a:p>
            <a:pPr algn="ctr"/>
            <a:r>
              <a:rPr lang="en-US" sz="1600" dirty="0" smtClean="0"/>
              <a:t>Wayback</a:t>
            </a:r>
          </a:p>
          <a:p>
            <a:pPr algn="ctr"/>
            <a:r>
              <a:rPr lang="en-US" sz="1600" dirty="0" smtClean="0"/>
              <a:t>Instance</a:t>
            </a:r>
            <a:endParaRPr lang="en-US" sz="1600" dirty="0"/>
          </a:p>
        </p:txBody>
      </p:sp>
      <p:sp>
        <p:nvSpPr>
          <p:cNvPr id="28" name="Curved Up Arrow 27"/>
          <p:cNvSpPr/>
          <p:nvPr/>
        </p:nvSpPr>
        <p:spPr>
          <a:xfrm rot="19577219">
            <a:off x="6258660" y="5223251"/>
            <a:ext cx="1386924" cy="457200"/>
          </a:xfrm>
          <a:prstGeom prst="curvedUpArrow">
            <a:avLst/>
          </a:prstGeom>
          <a:ln w="190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Curved Up Arrow 28"/>
          <p:cNvSpPr/>
          <p:nvPr/>
        </p:nvSpPr>
        <p:spPr>
          <a:xfrm rot="8805304">
            <a:off x="5758044" y="4333806"/>
            <a:ext cx="1005463" cy="457200"/>
          </a:xfrm>
          <a:prstGeom prst="curvedUpArrow">
            <a:avLst/>
          </a:prstGeom>
          <a:ln w="190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30" name="Straight Arrow Connector 29"/>
          <p:cNvCxnSpPr>
            <a:stCxn id="7" idx="6"/>
            <a:endCxn id="18" idx="2"/>
          </p:cNvCxnSpPr>
          <p:nvPr/>
        </p:nvCxnSpPr>
        <p:spPr>
          <a:xfrm flipV="1">
            <a:off x="2362200" y="3390900"/>
            <a:ext cx="1600200" cy="838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 rot="19654924">
            <a:off x="2312256" y="3836387"/>
            <a:ext cx="19114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Send Desired Date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7120167" y="5421868"/>
            <a:ext cx="14142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Index WARCs</a:t>
            </a:r>
            <a:endParaRPr lang="en-US" dirty="0"/>
          </a:p>
        </p:txBody>
      </p:sp>
      <p:sp>
        <p:nvSpPr>
          <p:cNvPr id="35" name="Curved Up Arrow 34"/>
          <p:cNvSpPr/>
          <p:nvPr/>
        </p:nvSpPr>
        <p:spPr>
          <a:xfrm rot="12655396">
            <a:off x="5634074" y="3076297"/>
            <a:ext cx="1719406" cy="457200"/>
          </a:xfrm>
          <a:prstGeom prst="curvedUpArrow">
            <a:avLst/>
          </a:prstGeom>
          <a:ln w="190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6" name="Curved Up Arrow 35"/>
          <p:cNvSpPr/>
          <p:nvPr/>
        </p:nvSpPr>
        <p:spPr>
          <a:xfrm rot="2713083">
            <a:off x="5265436" y="3610336"/>
            <a:ext cx="1723691" cy="334214"/>
          </a:xfrm>
          <a:prstGeom prst="curvedUpArrow">
            <a:avLst/>
          </a:prstGeom>
          <a:ln w="190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50" name="Straight Arrow Connector 49"/>
          <p:cNvCxnSpPr/>
          <p:nvPr/>
        </p:nvCxnSpPr>
        <p:spPr>
          <a:xfrm>
            <a:off x="7848600" y="1676400"/>
            <a:ext cx="0" cy="2286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H="1">
            <a:off x="2438400" y="1676400"/>
            <a:ext cx="54102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 rot="338714">
            <a:off x="5436697" y="2295884"/>
            <a:ext cx="21826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Memento negotiated</a:t>
            </a:r>
          </a:p>
          <a:p>
            <a:r>
              <a:rPr lang="en-US" dirty="0" smtClean="0"/>
              <a:t>&amp; returned </a:t>
            </a:r>
            <a:endParaRPr lang="en-US" dirty="0"/>
          </a:p>
        </p:txBody>
      </p:sp>
      <p:sp>
        <p:nvSpPr>
          <p:cNvPr id="58" name="TextBox 57"/>
          <p:cNvSpPr txBox="1"/>
          <p:nvPr/>
        </p:nvSpPr>
        <p:spPr>
          <a:xfrm>
            <a:off x="3352800" y="1688068"/>
            <a:ext cx="4058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Personal Archives Accessible at </a:t>
            </a:r>
            <a:r>
              <a:rPr lang="en-US" b="1" dirty="0" err="1" smtClean="0"/>
              <a:t>localhost</a:t>
            </a:r>
            <a:endParaRPr lang="en-US" b="1" dirty="0"/>
          </a:p>
        </p:txBody>
      </p:sp>
      <p:pic>
        <p:nvPicPr>
          <p:cNvPr id="30722" name="Picture 2" descr="http://www.mementoweb.org/memento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2514600"/>
            <a:ext cx="609600" cy="609600"/>
          </a:xfrm>
          <a:prstGeom prst="rect">
            <a:avLst/>
          </a:prstGeom>
          <a:noFill/>
        </p:spPr>
      </p:pic>
      <p:pic>
        <p:nvPicPr>
          <p:cNvPr id="60" name="Picture 2" descr="http://matkelly.com/warcreate/icon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9200" y="4800600"/>
            <a:ext cx="533400" cy="533401"/>
          </a:xfrm>
          <a:prstGeom prst="rect">
            <a:avLst/>
          </a:prstGeom>
          <a:noFill/>
        </p:spPr>
      </p:pic>
      <p:pic>
        <p:nvPicPr>
          <p:cNvPr id="30724" name="Picture 4" descr="C:\Documents and Settings\Matthew\My Documents\Downloads\waybacklogo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05600" y="3810000"/>
            <a:ext cx="1066799" cy="297305"/>
          </a:xfrm>
          <a:prstGeom prst="rect">
            <a:avLst/>
          </a:prstGeom>
          <a:noFill/>
        </p:spPr>
      </p:pic>
      <p:sp>
        <p:nvSpPr>
          <p:cNvPr id="38" name="Slide Number Placeholder 3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54223-A588-40C3-BCCD-259DF534344A}" type="slidenum">
              <a:rPr lang="en-US" smtClean="0"/>
              <a:pPr/>
              <a:t>20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Contribution of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Facilitate browser-based Personal Web Archiving</a:t>
            </a:r>
          </a:p>
          <a:p>
            <a:r>
              <a:rPr lang="en-US" dirty="0" smtClean="0"/>
              <a:t>Determine feasibility of fully Client-Side Preservation</a:t>
            </a:r>
          </a:p>
          <a:p>
            <a:r>
              <a:rPr lang="en-US" dirty="0" smtClean="0"/>
              <a:t>Integrate with existing tools for establishing use cases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54223-A588-40C3-BCCD-259DF534344A}" type="slidenum">
              <a:rPr lang="en-US" smtClean="0"/>
              <a:pPr/>
              <a:t>21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54223-A588-40C3-BCCD-259DF534344A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/>
          <a:lstStyle/>
          <a:p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 w="38100">
            <a:noFill/>
          </a:ln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WARCreate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Create Wayback-Consumable WARC Files from Any Webpage</a:t>
            </a:r>
            <a:br>
              <a:rPr kumimoji="0" 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0" y="3886200"/>
            <a:ext cx="9144000" cy="1752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514350" marR="0" lvl="0" indent="-5143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http://WARCreate.com</a:t>
            </a:r>
          </a:p>
          <a:p>
            <a:pPr marL="514350" marR="0" lvl="0" indent="-5143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" name="Picture 2" descr="http://matkelly.com/warcreate/ico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990600"/>
            <a:ext cx="1219200" cy="12192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 Slides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54223-A588-40C3-BCCD-259DF534344A}" type="slidenum">
              <a:rPr lang="en-US" smtClean="0"/>
              <a:pPr/>
              <a:t>23</a:t>
            </a:fld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Decouple from “server”</a:t>
            </a:r>
          </a:p>
          <a:p>
            <a:r>
              <a:rPr lang="en-US" dirty="0" smtClean="0"/>
              <a:t>Refine Memento integration</a:t>
            </a:r>
          </a:p>
          <a:p>
            <a:r>
              <a:rPr lang="en-US" dirty="0" smtClean="0"/>
              <a:t>Reference full WARC spec</a:t>
            </a:r>
          </a:p>
          <a:p>
            <a:r>
              <a:rPr lang="en-US" dirty="0" smtClean="0"/>
              <a:t>Built-in WARC validation</a:t>
            </a:r>
          </a:p>
          <a:p>
            <a:r>
              <a:rPr lang="en-US" dirty="0" smtClean="0"/>
              <a:t>Built-in replay</a:t>
            </a:r>
          </a:p>
          <a:p>
            <a:r>
              <a:rPr lang="en-US" dirty="0" smtClean="0"/>
              <a:t>Compression</a:t>
            </a:r>
          </a:p>
          <a:p>
            <a:r>
              <a:rPr lang="en-US" dirty="0" smtClean="0"/>
              <a:t>Optimization (removing duplicates)</a:t>
            </a:r>
          </a:p>
          <a:p>
            <a:r>
              <a:rPr lang="en-US" dirty="0" smtClean="0"/>
              <a:t>…many more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54223-A588-40C3-BCCD-259DF534344A}" type="slidenum">
              <a:rPr lang="en-US" smtClean="0"/>
              <a:pPr/>
              <a:t>24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Extras: Configuration Sanity Check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257800" cy="4525963"/>
          </a:xfrm>
        </p:spPr>
        <p:txBody>
          <a:bodyPr/>
          <a:lstStyle/>
          <a:p>
            <a:r>
              <a:rPr lang="en-US" dirty="0" smtClean="0"/>
              <a:t>Server </a:t>
            </a:r>
            <a:r>
              <a:rPr lang="en-US" dirty="0" err="1" smtClean="0"/>
              <a:t>scipts</a:t>
            </a:r>
            <a:r>
              <a:rPr lang="en-US" dirty="0" smtClean="0"/>
              <a:t> make up for </a:t>
            </a:r>
            <a:r>
              <a:rPr lang="en-US" dirty="0" err="1" smtClean="0"/>
              <a:t>Javascript</a:t>
            </a:r>
            <a:r>
              <a:rPr lang="en-US" dirty="0" smtClean="0"/>
              <a:t> shortcomings</a:t>
            </a:r>
          </a:p>
          <a:p>
            <a:r>
              <a:rPr lang="en-US" dirty="0" smtClean="0"/>
              <a:t>The server can reside on your machine!</a:t>
            </a:r>
          </a:p>
          <a:p>
            <a:r>
              <a:rPr lang="en-US" dirty="0" err="1" smtClean="0"/>
              <a:t>Setup,Start,Stop</a:t>
            </a:r>
            <a:r>
              <a:rPr lang="en-US" dirty="0" smtClean="0"/>
              <a:t> are</a:t>
            </a:r>
            <a:br>
              <a:rPr lang="en-US" dirty="0" smtClean="0"/>
            </a:br>
            <a:r>
              <a:rPr lang="en-US" dirty="0" smtClean="0"/>
              <a:t>	            GUI based</a:t>
            </a:r>
          </a:p>
        </p:txBody>
      </p:sp>
      <p:sp>
        <p:nvSpPr>
          <p:cNvPr id="6" name="Rectangle 5"/>
          <p:cNvSpPr/>
          <p:nvPr/>
        </p:nvSpPr>
        <p:spPr>
          <a:xfrm>
            <a:off x="5791200" y="1600200"/>
            <a:ext cx="762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✗</a:t>
            </a:r>
            <a:endParaRPr lang="en-US" b="1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✗</a:t>
            </a:r>
            <a:endParaRPr lang="en-US" dirty="0" smtClean="0">
              <a:solidFill>
                <a:srgbClr val="00B05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✗</a:t>
            </a:r>
            <a:endParaRPr lang="en-US" b="1" dirty="0" smtClean="0">
              <a:solidFill>
                <a:srgbClr val="00B05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✗</a:t>
            </a:r>
            <a:endParaRPr lang="en-US" b="1" dirty="0" smtClean="0">
              <a:solidFill>
                <a:srgbClr val="FFC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✗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96000" y="1600200"/>
            <a:ext cx="27432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WARC Validation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AJAX XSS Circumvention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HTML5 Sandbox Escaping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Memento Support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Local Wayback Instance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3810000"/>
            <a:ext cx="4286250" cy="233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5638800" y="3048000"/>
            <a:ext cx="15624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In WARCreate </a:t>
            </a:r>
            <a:endParaRPr lang="en-US" b="1" dirty="0"/>
          </a:p>
        </p:txBody>
      </p:sp>
      <p:sp>
        <p:nvSpPr>
          <p:cNvPr id="13" name="Curved Up Arrow 12"/>
          <p:cNvSpPr/>
          <p:nvPr/>
        </p:nvSpPr>
        <p:spPr>
          <a:xfrm rot="19555835">
            <a:off x="7031484" y="3183900"/>
            <a:ext cx="838200" cy="486352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54223-A588-40C3-BCCD-259DF534344A}" type="slidenum">
              <a:rPr lang="en-US" smtClean="0"/>
              <a:pPr/>
              <a:t>25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Extras: Configuration Sanity Check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Calibri" pitchFamily="34" charset="0"/>
              <a:buChar char="+"/>
            </a:pPr>
            <a:r>
              <a:rPr lang="en-US" dirty="0" smtClean="0"/>
              <a:t>Apache allows generated</a:t>
            </a:r>
            <a:br>
              <a:rPr lang="en-US" dirty="0" smtClean="0"/>
            </a:br>
            <a:r>
              <a:rPr lang="en-US" dirty="0" smtClean="0"/>
              <a:t>WARCs to be validated</a:t>
            </a:r>
          </a:p>
          <a:p>
            <a:pPr>
              <a:buFont typeface="Calibri" pitchFamily="34" charset="0"/>
              <a:buChar char="+"/>
            </a:pPr>
            <a:r>
              <a:rPr lang="en-US" dirty="0" err="1" smtClean="0"/>
              <a:t>Javascript</a:t>
            </a:r>
            <a:r>
              <a:rPr lang="en-US" dirty="0" smtClean="0"/>
              <a:t> cannot write to</a:t>
            </a:r>
            <a:br>
              <a:rPr lang="en-US" dirty="0" smtClean="0"/>
            </a:br>
            <a:r>
              <a:rPr lang="en-US" dirty="0" smtClean="0"/>
              <a:t>disk, server-side scripts can</a:t>
            </a:r>
          </a:p>
          <a:p>
            <a:pPr>
              <a:buFont typeface="Calibri" pitchFamily="34" charset="0"/>
              <a:buChar char="+"/>
            </a:pPr>
            <a:r>
              <a:rPr lang="en-US" dirty="0" smtClean="0"/>
              <a:t>Server prevents hot-</a:t>
            </a:r>
            <a:br>
              <a:rPr lang="en-US" dirty="0" smtClean="0"/>
            </a:br>
            <a:r>
              <a:rPr lang="en-US" dirty="0" smtClean="0"/>
              <a:t>linking &amp; has security</a:t>
            </a:r>
          </a:p>
          <a:p>
            <a:pPr>
              <a:buFont typeface="Calibri" pitchFamily="34" charset="0"/>
              <a:buChar char="="/>
            </a:pPr>
            <a:r>
              <a:rPr lang="en-US" sz="2400" dirty="0" smtClean="0"/>
              <a:t>Content better preserved </a:t>
            </a:r>
            <a:br>
              <a:rPr lang="en-US" sz="2400" dirty="0" smtClean="0"/>
            </a:br>
            <a:r>
              <a:rPr lang="en-US" sz="2400" dirty="0" smtClean="0"/>
              <a:t>using server techs</a:t>
            </a:r>
          </a:p>
        </p:txBody>
      </p:sp>
      <p:sp>
        <p:nvSpPr>
          <p:cNvPr id="6" name="Rectangle 5"/>
          <p:cNvSpPr/>
          <p:nvPr/>
        </p:nvSpPr>
        <p:spPr>
          <a:xfrm>
            <a:off x="5791200" y="1600200"/>
            <a:ext cx="12192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✓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✓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✓</a:t>
            </a:r>
            <a:endParaRPr lang="en-US" b="1" dirty="0" smtClean="0">
              <a:solidFill>
                <a:srgbClr val="00B050"/>
              </a:solidFill>
            </a:endParaRPr>
          </a:p>
          <a:p>
            <a:r>
              <a:rPr lang="en-US" b="1" dirty="0" smtClean="0">
                <a:solidFill>
                  <a:srgbClr val="00B050"/>
                </a:solidFill>
              </a:rPr>
              <a:t> </a:t>
            </a:r>
            <a:r>
              <a:rPr lang="en-US" b="1" dirty="0" smtClean="0">
                <a:solidFill>
                  <a:srgbClr val="FFC000"/>
                </a:solidFill>
              </a:rPr>
              <a:t>? </a:t>
            </a:r>
            <a:r>
              <a:rPr lang="en-US" b="1" dirty="0" smtClean="0">
                <a:solidFill>
                  <a:srgbClr val="00B050"/>
                </a:solidFill>
              </a:rPr>
              <a:t>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✗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96000" y="1600200"/>
            <a:ext cx="27432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WARC Validation</a:t>
            </a:r>
          </a:p>
          <a:p>
            <a:r>
              <a:rPr lang="en-US" b="1" dirty="0" smtClean="0">
                <a:solidFill>
                  <a:srgbClr val="00B050"/>
                </a:solidFill>
              </a:rPr>
              <a:t>AJAX XSS Circumvention</a:t>
            </a:r>
          </a:p>
          <a:p>
            <a:r>
              <a:rPr lang="en-US" b="1" dirty="0" smtClean="0">
                <a:solidFill>
                  <a:srgbClr val="00B050"/>
                </a:solidFill>
              </a:rPr>
              <a:t>HTML5 Sandbox Escaping</a:t>
            </a:r>
          </a:p>
          <a:p>
            <a:r>
              <a:rPr lang="en-US" b="1" dirty="0" smtClean="0">
                <a:solidFill>
                  <a:srgbClr val="FFC000"/>
                </a:solidFill>
              </a:rPr>
              <a:t>Memento Support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Local Wayback Instance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3810000"/>
            <a:ext cx="4286250" cy="233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Connector 8"/>
          <p:cNvCxnSpPr/>
          <p:nvPr/>
        </p:nvCxnSpPr>
        <p:spPr>
          <a:xfrm>
            <a:off x="457200" y="4800600"/>
            <a:ext cx="396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638800" y="3048000"/>
            <a:ext cx="15624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In WARCreate </a:t>
            </a:r>
            <a:endParaRPr lang="en-US" b="1" dirty="0"/>
          </a:p>
        </p:txBody>
      </p:sp>
      <p:sp>
        <p:nvSpPr>
          <p:cNvPr id="13" name="Curved Up Arrow 12"/>
          <p:cNvSpPr/>
          <p:nvPr/>
        </p:nvSpPr>
        <p:spPr>
          <a:xfrm rot="19555835">
            <a:off x="7031484" y="3183900"/>
            <a:ext cx="838200" cy="486352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54223-A588-40C3-BCCD-259DF534344A}" type="slidenum">
              <a:rPr lang="en-US" smtClean="0"/>
              <a:pPr/>
              <a:t>26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Extras: Configuration Sanity Check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Memento</a:t>
            </a:r>
            <a:r>
              <a:rPr lang="en-US" dirty="0" smtClean="0"/>
              <a:t> requires </a:t>
            </a:r>
            <a:r>
              <a:rPr lang="en-US" b="1" dirty="0" smtClean="0"/>
              <a:t>Wayback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b="1" dirty="0" err="1" smtClean="0"/>
              <a:t>Wayback</a:t>
            </a:r>
            <a:r>
              <a:rPr lang="en-US" dirty="0" smtClean="0"/>
              <a:t> requires </a:t>
            </a:r>
            <a:r>
              <a:rPr lang="en-US" b="1" dirty="0" smtClean="0"/>
              <a:t>Tomcat</a:t>
            </a:r>
            <a:br>
              <a:rPr lang="en-US" b="1" dirty="0" smtClean="0"/>
            </a:br>
            <a:r>
              <a:rPr lang="en-US" dirty="0" smtClean="0"/>
              <a:t>∴ </a:t>
            </a:r>
            <a:r>
              <a:rPr lang="en-US" b="1" dirty="0" smtClean="0"/>
              <a:t>Memento</a:t>
            </a:r>
            <a:r>
              <a:rPr lang="en-US" dirty="0" smtClean="0"/>
              <a:t> requires </a:t>
            </a:r>
            <a:r>
              <a:rPr lang="en-US" b="1" dirty="0" smtClean="0"/>
              <a:t>Tomcat</a:t>
            </a:r>
          </a:p>
          <a:p>
            <a:r>
              <a:rPr lang="en-US" b="1" dirty="0" smtClean="0"/>
              <a:t>Memento </a:t>
            </a:r>
            <a:r>
              <a:rPr lang="en-US" dirty="0" err="1" smtClean="0"/>
              <a:t>Timegate</a:t>
            </a:r>
            <a:r>
              <a:rPr lang="en-US" dirty="0" smtClean="0"/>
              <a:t> </a:t>
            </a:r>
            <a:r>
              <a:rPr lang="en-US" dirty="0" err="1" smtClean="0"/>
              <a:t>req’s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      </a:t>
            </a:r>
            <a:r>
              <a:rPr lang="en-US" dirty="0" err="1" smtClean="0"/>
              <a:t>Python+modules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400" i="1" dirty="0" smtClean="0"/>
              <a:t>(pre-packaged + included)</a:t>
            </a:r>
          </a:p>
        </p:txBody>
      </p:sp>
      <p:sp>
        <p:nvSpPr>
          <p:cNvPr id="6" name="Rectangle 5"/>
          <p:cNvSpPr/>
          <p:nvPr/>
        </p:nvSpPr>
        <p:spPr>
          <a:xfrm>
            <a:off x="5791200" y="1600200"/>
            <a:ext cx="13716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✓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✓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✓</a:t>
            </a:r>
            <a:endParaRPr lang="en-US" b="1" dirty="0" smtClean="0">
              <a:solidFill>
                <a:srgbClr val="00B050"/>
              </a:solidFill>
            </a:endParaRPr>
          </a:p>
          <a:p>
            <a:r>
              <a:rPr lang="en-US" dirty="0" smtClean="0">
                <a:solidFill>
                  <a:srgbClr val="00B050"/>
                </a:solidFill>
              </a:rPr>
              <a:t>✓</a:t>
            </a:r>
            <a:endParaRPr lang="en-US" b="1" dirty="0" smtClean="0">
              <a:solidFill>
                <a:srgbClr val="00B050"/>
              </a:solidFill>
            </a:endParaRPr>
          </a:p>
          <a:p>
            <a:r>
              <a:rPr lang="en-US" dirty="0" smtClean="0">
                <a:solidFill>
                  <a:srgbClr val="00B050"/>
                </a:solidFill>
              </a:rPr>
              <a:t>✓</a:t>
            </a:r>
            <a:endParaRPr lang="en-US" b="1" dirty="0" smtClean="0">
              <a:solidFill>
                <a:srgbClr val="00B05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96000" y="1600200"/>
            <a:ext cx="27432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WARC Validation</a:t>
            </a:r>
          </a:p>
          <a:p>
            <a:r>
              <a:rPr lang="en-US" b="1" dirty="0" smtClean="0">
                <a:solidFill>
                  <a:srgbClr val="00B050"/>
                </a:solidFill>
              </a:rPr>
              <a:t>AJAX XSS Circumvention</a:t>
            </a:r>
          </a:p>
          <a:p>
            <a:r>
              <a:rPr lang="en-US" b="1" dirty="0" smtClean="0">
                <a:solidFill>
                  <a:srgbClr val="00B050"/>
                </a:solidFill>
              </a:rPr>
              <a:t>HTML5 Sandbox Escaping</a:t>
            </a:r>
          </a:p>
          <a:p>
            <a:r>
              <a:rPr lang="en-US" b="1" dirty="0" smtClean="0">
                <a:solidFill>
                  <a:srgbClr val="00B050"/>
                </a:solidFill>
              </a:rPr>
              <a:t>Memento Support</a:t>
            </a:r>
          </a:p>
          <a:p>
            <a:r>
              <a:rPr lang="en-US" b="1" dirty="0" smtClean="0">
                <a:solidFill>
                  <a:srgbClr val="00B050"/>
                </a:solidFill>
              </a:rPr>
              <a:t>Local Wayback Instance</a:t>
            </a:r>
            <a:endParaRPr lang="en-US" b="1" dirty="0">
              <a:solidFill>
                <a:srgbClr val="00B05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3810000"/>
            <a:ext cx="4286250" cy="233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638800" y="3048000"/>
            <a:ext cx="15624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In WARCreate </a:t>
            </a:r>
            <a:endParaRPr lang="en-US" b="1" dirty="0"/>
          </a:p>
        </p:txBody>
      </p:sp>
      <p:sp>
        <p:nvSpPr>
          <p:cNvPr id="9" name="Curved Up Arrow 8"/>
          <p:cNvSpPr/>
          <p:nvPr/>
        </p:nvSpPr>
        <p:spPr>
          <a:xfrm rot="19555835">
            <a:off x="7031484" y="3183900"/>
            <a:ext cx="838200" cy="486352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54223-A588-40C3-BCCD-259DF534344A}" type="slidenum">
              <a:rPr lang="en-US" smtClean="0"/>
              <a:pPr/>
              <a:t>27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3" name="Picture 19" descr="C:\Documents and Settings\Matthew\My Documents\Downloads\nettin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1447800"/>
            <a:ext cx="2590800" cy="1927303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Target Content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Unreachable by web crawlers</a:t>
            </a:r>
          </a:p>
          <a:p>
            <a:pPr lvl="1"/>
            <a:r>
              <a:rPr lang="en-US" dirty="0" smtClean="0"/>
              <a:t>Behind authentication</a:t>
            </a:r>
          </a:p>
          <a:p>
            <a:pPr lvl="1"/>
            <a:r>
              <a:rPr lang="en-US" dirty="0" smtClean="0"/>
              <a:t>Not listed in search engines (Deep Web)</a:t>
            </a:r>
          </a:p>
          <a:p>
            <a:r>
              <a:rPr lang="en-US" dirty="0" smtClean="0"/>
              <a:t>Private</a:t>
            </a:r>
          </a:p>
          <a:p>
            <a:pPr lvl="1"/>
            <a:r>
              <a:rPr lang="en-US" dirty="0" smtClean="0"/>
              <a:t>We don’t want our bank statements in Wayback</a:t>
            </a:r>
          </a:p>
          <a:p>
            <a:r>
              <a:rPr lang="en-US" dirty="0" smtClean="0"/>
              <a:t>Non-pertinent to public</a:t>
            </a:r>
          </a:p>
          <a:p>
            <a:pPr lvl="1"/>
            <a:r>
              <a:rPr lang="en-US" dirty="0" smtClean="0"/>
              <a:t>Others have little interest in our Facebook comments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54223-A588-40C3-BCCD-259DF534344A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1030" name="Picture 6" descr="C:\Documents and Settings\Matthew\My Documents\Downloads\boat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32538" y="-228600"/>
            <a:ext cx="2811462" cy="1727878"/>
          </a:xfrm>
          <a:prstGeom prst="rect">
            <a:avLst/>
          </a:prstGeom>
          <a:noFill/>
        </p:spPr>
      </p:pic>
      <p:pic>
        <p:nvPicPr>
          <p:cNvPr id="1034" name="Picture 10" descr="C:\Documents and Settings\Matthew\My Documents\Downloads\fb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29200" y="3209925"/>
            <a:ext cx="1981200" cy="607653"/>
          </a:xfrm>
          <a:prstGeom prst="rect">
            <a:avLst/>
          </a:prstGeom>
          <a:noFill/>
        </p:spPr>
      </p:pic>
      <p:pic>
        <p:nvPicPr>
          <p:cNvPr id="1036" name="Picture 12" descr="C:\Documents and Settings\Matthew\My Documents\Downloads\twitter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51713" y="2977092"/>
            <a:ext cx="1563687" cy="1042458"/>
          </a:xfrm>
          <a:prstGeom prst="rect">
            <a:avLst/>
          </a:prstGeom>
          <a:noFill/>
        </p:spPr>
      </p:pic>
      <p:pic>
        <p:nvPicPr>
          <p:cNvPr id="1038" name="Picture 14" descr="C:\Documents and Settings\Matthew\My Documents\Downloads\cnn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19800" y="1676400"/>
            <a:ext cx="914400" cy="923636"/>
          </a:xfrm>
          <a:prstGeom prst="rect">
            <a:avLst/>
          </a:prstGeom>
          <a:noFill/>
        </p:spPr>
      </p:pic>
      <p:pic>
        <p:nvPicPr>
          <p:cNvPr id="1040" name="Picture 16" descr="C:\Documents and Settings\Matthew\My Documents\Downloads\wp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162800" y="2057400"/>
            <a:ext cx="838200" cy="846667"/>
          </a:xfrm>
          <a:prstGeom prst="rect">
            <a:avLst/>
          </a:prstGeom>
          <a:noFill/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629400" y="1176764"/>
            <a:ext cx="838200" cy="213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Preserving More!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7338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Much digital information is needlessly lost</a:t>
            </a:r>
          </a:p>
          <a:p>
            <a:r>
              <a:rPr lang="en-US" dirty="0" smtClean="0"/>
              <a:t>User chooses </a:t>
            </a:r>
            <a:br>
              <a:rPr lang="en-US" dirty="0" smtClean="0"/>
            </a:br>
            <a:r>
              <a:rPr lang="en-US" dirty="0" smtClean="0"/>
              <a:t>what they deem important</a:t>
            </a:r>
          </a:p>
          <a:p>
            <a:r>
              <a:rPr lang="en-US" dirty="0" smtClean="0"/>
              <a:t>Compatible with standard archiving tools.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54223-A588-40C3-BCCD-259DF534344A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35842" name="Picture 2" descr="C:\Documents and Settings\Matthew\My Documents\My Dropbox\Conferences\DigitalPreservation 2012\thecircles2_whit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78808" y="1447800"/>
            <a:ext cx="4609592" cy="4876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WYSIWYG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54223-A588-40C3-BCCD-259DF534344A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58370" name="Picture 2" descr="C:\Documents and Settings\Matthew\My Documents\My Dropbox\Thesis\johnconnerdump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286000"/>
            <a:ext cx="4267200" cy="2987040"/>
          </a:xfrm>
          <a:prstGeom prst="rect">
            <a:avLst/>
          </a:prstGeom>
          <a:noFill/>
        </p:spPr>
      </p:pic>
      <p:pic>
        <p:nvPicPr>
          <p:cNvPr id="5837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56300" y="2286000"/>
            <a:ext cx="4086597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835647" y="1752600"/>
            <a:ext cx="31267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Facebook-Supplied Data Dump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495800" y="1524000"/>
            <a:ext cx="434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Archive created from </a:t>
            </a:r>
          </a:p>
          <a:p>
            <a:pPr algn="ctr"/>
            <a:r>
              <a:rPr lang="en-US" sz="2400" b="1" dirty="0" smtClean="0"/>
              <a:t>WARCreate in Wayback</a:t>
            </a:r>
            <a:endParaRPr lang="en-US" sz="2400" b="1" dirty="0"/>
          </a:p>
        </p:txBody>
      </p:sp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72495" y="5334000"/>
            <a:ext cx="856505" cy="609600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08431" y="5334000"/>
            <a:ext cx="963569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 descr="C:\Documents and Settings\Matthew\My Documents\My Dropbox\Thesis\johnconnerdump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5334000"/>
            <a:ext cx="923925" cy="64674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</p:pic>
      <p:pic>
        <p:nvPicPr>
          <p:cNvPr id="16" name="Picture 2" descr="C:\Documents and Settings\Matthew\My Documents\Downloads\wgetNoAuth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71600" y="5313164"/>
            <a:ext cx="990600" cy="7197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WYSIWYG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54223-A588-40C3-BCCD-259DF534344A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5837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56300" y="2286000"/>
            <a:ext cx="4086597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835647" y="1752600"/>
            <a:ext cx="31862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Using Scraping Tools (e.g. </a:t>
            </a:r>
            <a:r>
              <a:rPr lang="en-US" b="1" dirty="0" err="1" smtClean="0"/>
              <a:t>wget</a:t>
            </a:r>
            <a:r>
              <a:rPr lang="en-US" b="1" dirty="0" smtClean="0"/>
              <a:t>)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495800" y="1524000"/>
            <a:ext cx="434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Archive created from </a:t>
            </a:r>
          </a:p>
          <a:p>
            <a:pPr algn="ctr"/>
            <a:r>
              <a:rPr lang="en-US" sz="2400" b="1" dirty="0" smtClean="0"/>
              <a:t>WARCreate in Wayback</a:t>
            </a:r>
            <a:endParaRPr lang="en-US" sz="2400" b="1" dirty="0"/>
          </a:p>
        </p:txBody>
      </p:sp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2495" y="5334000"/>
            <a:ext cx="856505" cy="609600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08431" y="5334000"/>
            <a:ext cx="963569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 descr="C:\Documents and Settings\Matthew\My Documents\My Dropbox\Thesis\johnconnerdump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5334000"/>
            <a:ext cx="923925" cy="646748"/>
          </a:xfrm>
          <a:prstGeom prst="rect">
            <a:avLst/>
          </a:prstGeom>
          <a:noFill/>
          <a:ln w="57150">
            <a:noFill/>
          </a:ln>
        </p:spPr>
      </p:pic>
      <p:pic>
        <p:nvPicPr>
          <p:cNvPr id="16" name="Picture 2" descr="C:\Documents and Settings\Matthew\My Documents\Downloads\wgetNoAuth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71600" y="5313164"/>
            <a:ext cx="990600" cy="71973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</p:pic>
      <p:pic>
        <p:nvPicPr>
          <p:cNvPr id="14" name="Picture 2" descr="C:\Documents and Settings\Matthew\My Documents\Downloads\wgetNoAuth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4800" y="2286000"/>
            <a:ext cx="4038600" cy="29342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WYSIWYG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54223-A588-40C3-BCCD-259DF534344A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5837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56300" y="2286000"/>
            <a:ext cx="4086597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1170495" y="1752600"/>
            <a:ext cx="26395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 Crawler Has No Context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495800" y="1524000"/>
            <a:ext cx="434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Archive created from </a:t>
            </a:r>
          </a:p>
          <a:p>
            <a:pPr algn="ctr"/>
            <a:r>
              <a:rPr lang="en-US" sz="2400" b="1" dirty="0" smtClean="0"/>
              <a:t>WARCreate in Wayback</a:t>
            </a:r>
            <a:endParaRPr lang="en-US" sz="2400" b="1" dirty="0"/>
          </a:p>
        </p:txBody>
      </p:sp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2286000"/>
            <a:ext cx="4191000" cy="2982861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72495" y="5334000"/>
            <a:ext cx="856505" cy="609600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08431" y="5334000"/>
            <a:ext cx="963569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" descr="C:\Documents and Settings\Matthew\My Documents\My Dropbox\Thesis\johnconnerdump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1000" y="5334000"/>
            <a:ext cx="923925" cy="646748"/>
          </a:xfrm>
          <a:prstGeom prst="rect">
            <a:avLst/>
          </a:prstGeom>
          <a:noFill/>
          <a:ln w="57150">
            <a:noFill/>
          </a:ln>
        </p:spPr>
      </p:pic>
      <p:pic>
        <p:nvPicPr>
          <p:cNvPr id="17" name="Picture 2" descr="C:\Documents and Settings\Matthew\My Documents\Downloads\wgetNoAuth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371600" y="5313164"/>
            <a:ext cx="990600" cy="7197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WYSIWYG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54223-A588-40C3-BCCD-259DF534344A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5837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56300" y="2286000"/>
            <a:ext cx="4086597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1170495" y="1752600"/>
            <a:ext cx="28259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IA/HERITRIX  OBEY ROBOTS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495800" y="1524000"/>
            <a:ext cx="434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Archive created from </a:t>
            </a:r>
          </a:p>
          <a:p>
            <a:pPr algn="ctr"/>
            <a:r>
              <a:rPr lang="en-US" sz="2400" b="1" dirty="0" smtClean="0"/>
              <a:t>WARCreate in Wayback</a:t>
            </a:r>
            <a:endParaRPr lang="en-US" sz="2400" b="1" dirty="0"/>
          </a:p>
        </p:txBody>
      </p:sp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2285999"/>
            <a:ext cx="4191000" cy="2982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72495" y="5334000"/>
            <a:ext cx="856505" cy="609600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</p:pic>
      <p:pic>
        <p:nvPicPr>
          <p:cNvPr id="19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08431" y="5334000"/>
            <a:ext cx="963569" cy="685800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20" name="Picture 2" descr="C:\Documents and Settings\Matthew\My Documents\My Dropbox\Thesis\johnconnerdump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5334000"/>
            <a:ext cx="923925" cy="646748"/>
          </a:xfrm>
          <a:prstGeom prst="rect">
            <a:avLst/>
          </a:prstGeom>
          <a:noFill/>
          <a:ln w="57150">
            <a:noFill/>
          </a:ln>
        </p:spPr>
      </p:pic>
      <p:pic>
        <p:nvPicPr>
          <p:cNvPr id="21" name="Picture 2" descr="C:\Documents and Settings\Matthew\My Documents\Downloads\wgetNoAuth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71600" y="5313164"/>
            <a:ext cx="990600" cy="7197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Make it easy to use (GUI-based, no </a:t>
            </a:r>
            <a:r>
              <a:rPr lang="en-US" dirty="0" err="1" smtClean="0"/>
              <a:t>cmd</a:t>
            </a:r>
            <a:r>
              <a:rPr lang="en-US" dirty="0" smtClean="0"/>
              <a:t> line)</a:t>
            </a:r>
          </a:p>
          <a:p>
            <a:r>
              <a:rPr lang="en-US" dirty="0" smtClean="0"/>
              <a:t>Make it useful (fill the need)</a:t>
            </a:r>
          </a:p>
          <a:p>
            <a:r>
              <a:rPr lang="en-US" dirty="0" smtClean="0"/>
              <a:t>Demonstrate novelty of browser-instigated preservation</a:t>
            </a:r>
          </a:p>
          <a:p>
            <a:r>
              <a:rPr lang="en-US" dirty="0" smtClean="0"/>
              <a:t>Show value of WARC format for Personal Web preservation</a:t>
            </a:r>
          </a:p>
          <a:p>
            <a:r>
              <a:rPr lang="en-US" dirty="0" smtClean="0"/>
              <a:t>Bring WARC format to Personal Digital Archiving</a:t>
            </a:r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54223-A588-40C3-BCCD-259DF534344A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12057</TotalTime>
  <Words>2032</Words>
  <Application>Microsoft Office PowerPoint</Application>
  <PresentationFormat>On-screen Show (4:3)</PresentationFormat>
  <Paragraphs>403</Paragraphs>
  <Slides>27</Slides>
  <Notes>19</Notes>
  <HiddenSlides>2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WARCreate Create Wayback-Consumable WARC Files from Any Webpage </vt:lpstr>
      <vt:lpstr>What is WARCreate?</vt:lpstr>
      <vt:lpstr>Target Content</vt:lpstr>
      <vt:lpstr>Preserving More!</vt:lpstr>
      <vt:lpstr>WYSIWYG</vt:lpstr>
      <vt:lpstr>WYSIWYG</vt:lpstr>
      <vt:lpstr>WYSIWYG</vt:lpstr>
      <vt:lpstr>WYSIWYG</vt:lpstr>
      <vt:lpstr>Goals</vt:lpstr>
      <vt:lpstr>WARC Generation is Quick &amp; Easy</vt:lpstr>
      <vt:lpstr>Slide 11</vt:lpstr>
      <vt:lpstr>I’ve Made a WARC. Now what?</vt:lpstr>
      <vt:lpstr>WARC Creation &amp; Replay</vt:lpstr>
      <vt:lpstr>Suite Installation &amp; Interaction</vt:lpstr>
      <vt:lpstr>Slide 15</vt:lpstr>
      <vt:lpstr>And My Bank Statements?</vt:lpstr>
      <vt:lpstr>What It Doesn’t Do</vt:lpstr>
      <vt:lpstr>Why Use a Client-Side Server?</vt:lpstr>
      <vt:lpstr>Extras: Memento Support</vt:lpstr>
      <vt:lpstr>How it All Relates</vt:lpstr>
      <vt:lpstr>Contribution of Work</vt:lpstr>
      <vt:lpstr>Slide 22</vt:lpstr>
      <vt:lpstr>Backup Slides</vt:lpstr>
      <vt:lpstr>Future Work</vt:lpstr>
      <vt:lpstr>Extras: Configuration Sanity Check</vt:lpstr>
      <vt:lpstr>Extras: Configuration Sanity Check</vt:lpstr>
      <vt:lpstr>Extras: Configuration Sanity Check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WARCreate Create Wayback-Consumable WARC Files from Any Webpage</dc:title>
  <dc:creator>Mat Kelly</dc:creator>
  <cp:lastModifiedBy>Matthew</cp:lastModifiedBy>
  <cp:revision>792</cp:revision>
  <dcterms:created xsi:type="dcterms:W3CDTF">2012-07-06T21:11:27Z</dcterms:created>
  <dcterms:modified xsi:type="dcterms:W3CDTF">2012-07-27T11:27:06Z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