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92" r:id="rId3"/>
    <p:sldId id="299" r:id="rId4"/>
    <p:sldId id="257" r:id="rId5"/>
    <p:sldId id="298" r:id="rId6"/>
    <p:sldId id="258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62" r:id="rId20"/>
    <p:sldId id="284" r:id="rId21"/>
    <p:sldId id="263" r:id="rId22"/>
    <p:sldId id="297" r:id="rId23"/>
    <p:sldId id="282" r:id="rId24"/>
    <p:sldId id="267" r:id="rId25"/>
    <p:sldId id="283" r:id="rId26"/>
    <p:sldId id="285" r:id="rId27"/>
    <p:sldId id="286" r:id="rId28"/>
    <p:sldId id="287" r:id="rId29"/>
    <p:sldId id="288" r:id="rId30"/>
    <p:sldId id="289" r:id="rId31"/>
    <p:sldId id="293" r:id="rId32"/>
    <p:sldId id="290" r:id="rId33"/>
    <p:sldId id="296" r:id="rId34"/>
    <p:sldId id="291" r:id="rId35"/>
    <p:sldId id="294" r:id="rId36"/>
    <p:sldId id="295" r:id="rId37"/>
    <p:sldId id="269" r:id="rId38"/>
    <p:sldId id="300" r:id="rId39"/>
    <p:sldId id="30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8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4" autoAdjust="0"/>
    <p:restoredTop sz="94669" autoAdjust="0"/>
  </p:normalViewPr>
  <p:slideViewPr>
    <p:cSldViewPr snapToGrid="0" snapToObjects="1">
      <p:cViewPr>
        <p:scale>
          <a:sx n="72" d="100"/>
          <a:sy n="72" d="100"/>
        </p:scale>
        <p:origin x="-2168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96" y="4255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23058-3DB8-3041-9710-2D25B0CE3D01}" type="datetimeFigureOut">
              <a:rPr lang="en-US" smtClean="0"/>
              <a:t>7/8/14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4F83A-11DB-CB47-9278-D763A5FB7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383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090E8-2425-0B4F-9A26-42C9AEEECC7A}" type="datetimeFigureOut">
              <a:rPr lang="en-US" smtClean="0"/>
              <a:t>7/8/14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9BE76-611B-D444-A3CE-FD99CDA4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230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9BE76-611B-D444-A3CE-FD99CDA42F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84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9BE76-611B-D444-A3CE-FD99CDA42F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6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FCF5-5F11-E94D-A1C4-0E8467170242}" type="datetime1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Browser-Based Digital Preservation http://ws-dl.cs.odu.edu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F5FE-8F6A-834B-A94F-C21E7D45D82D}" type="datetime1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Browser-Based Digital Preservation http://ws-dl.cs.odu.edu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0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AEA1-9C90-2A44-84DD-9505864255FB}" type="datetime1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Browser-Based Digital Preservation http://ws-dl.cs.odu.edu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6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BD57-5639-6440-BD40-E98679D26134}" type="datetime1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Browser-Based Digital Preservation http://ws-dl.cs.odu.edu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15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F55B-3874-E043-ADA8-44383CF1BB0A}" type="datetime1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Browser-Based Digital Preservation http://ws-dl.cs.odu.edu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91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52DD-9A93-9E48-B7F4-1386B96FDB3D}" type="datetime1">
              <a:rPr lang="en-US" smtClean="0"/>
              <a:t>7/8/14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Browser-Based Digital Preservation http://ws-dl.cs.odu.edu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8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FD6C-F53A-814C-A483-9E96BB50F8BD}" type="datetime1">
              <a:rPr lang="en-US" smtClean="0"/>
              <a:t>7/8/14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Browser-Based Digital Preservation http://ws-dl.cs.odu.edu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0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16D5-6004-574F-9848-38735541426E}" type="datetime1">
              <a:rPr lang="en-US" smtClean="0"/>
              <a:t>7/8/14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Browser-Based Digital Preservation http://ws-dl.cs.odu.edu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6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5DF8-F4A4-8D42-AA0A-543B5FDA4E4D}" type="datetime1">
              <a:rPr lang="en-US" smtClean="0"/>
              <a:t>7/8/14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Browser-Based Digital Preservation http://ws-dl.cs.odu.edu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39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667D-7650-474D-830E-D1D9CE53F9EF}" type="datetime1">
              <a:rPr lang="en-US" smtClean="0"/>
              <a:t>7/8/14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Browser-Based Digital Preservation http://ws-dl.cs.odu.edu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3F38-9BCD-3249-9701-CC531C146C0D}" type="datetime1">
              <a:rPr lang="en-US" smtClean="0"/>
              <a:t>7/8/14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Browser-Based Digital Preservation http://ws-dl.cs.odu.edu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4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16ED6-D547-6F46-95F5-053BA6543BF5}" type="datetime1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Browser-Based Digital Preservation http://ws-dl.cs.odu.edu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6A084-41A2-0E41-AAA8-56849527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5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3.png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38.png"/><Relationship Id="rId7" Type="http://schemas.openxmlformats.org/officeDocument/2006/relationships/image" Target="../media/image41.png"/><Relationship Id="rId8" Type="http://schemas.openxmlformats.org/officeDocument/2006/relationships/image" Target="../media/image39.png"/><Relationship Id="rId9" Type="http://schemas.openxmlformats.org/officeDocument/2006/relationships/image" Target="../media/image43.png"/><Relationship Id="rId10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Browser-Based</a:t>
            </a:r>
            <a:br>
              <a:rPr lang="en-US" b="1" dirty="0" smtClean="0"/>
            </a:br>
            <a:r>
              <a:rPr lang="en-US" b="1" dirty="0" smtClean="0"/>
              <a:t>Digital Preservation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55276"/>
            <a:ext cx="91440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Mat Kelly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Web Science and Digital Libraries (WS-DL) Research Lab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Department of Computer Science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http://</a:t>
            </a:r>
            <a:r>
              <a:rPr lang="en-US" sz="1800" dirty="0" err="1" smtClean="0"/>
              <a:t>ws-</a:t>
            </a:r>
            <a:r>
              <a:rPr lang="en-US" sz="1800" dirty="0" err="1" smtClean="0"/>
              <a:t>dl.cs.odu.edu</a:t>
            </a:r>
            <a:endParaRPr lang="en-US" sz="1800" dirty="0"/>
          </a:p>
        </p:txBody>
      </p:sp>
      <p:pic>
        <p:nvPicPr>
          <p:cNvPr id="5" name="Picture 4" descr="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90" y="654213"/>
            <a:ext cx="1250829" cy="1250829"/>
          </a:xfrm>
          <a:prstGeom prst="rect">
            <a:avLst/>
          </a:prstGeom>
        </p:spPr>
      </p:pic>
      <p:pic>
        <p:nvPicPr>
          <p:cNvPr id="10" name="Picture 9" descr="ODU_sig_idea_full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52" y="5396302"/>
            <a:ext cx="2924665" cy="12382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49808" y="644987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>
                    <a:lumMod val="65000"/>
                  </a:schemeClr>
                </a:solidFill>
              </a:rPr>
              <a:t>July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7, 2014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Sites Not On Surface Web are Likely Not Archived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  <p:pic>
        <p:nvPicPr>
          <p:cNvPr id="10" name="Picture 9" descr="Screen Shot 2014-07-01 at 2.55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51" y="2488566"/>
            <a:ext cx="4821921" cy="48151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Sites can restrict being crawled</a:t>
            </a:r>
          </a:p>
          <a:p>
            <a:pPr lvl="1"/>
            <a:r>
              <a:rPr lang="en-US" i="1" dirty="0" smtClean="0"/>
              <a:t>Whose data is it anyway?</a:t>
            </a:r>
          </a:p>
          <a:p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Robots.txt</a:t>
            </a:r>
            <a:r>
              <a:rPr lang="en-US" dirty="0" smtClean="0"/>
              <a:t> can limit</a:t>
            </a:r>
          </a:p>
          <a:p>
            <a:pPr lvl="1"/>
            <a:r>
              <a:rPr lang="en-US" dirty="0" smtClean="0"/>
              <a:t>Crawler (by user-agent)</a:t>
            </a:r>
          </a:p>
          <a:p>
            <a:pPr lvl="1"/>
            <a:r>
              <a:rPr lang="en-US" dirty="0" smtClean="0"/>
              <a:t>Paths/files/whole site</a:t>
            </a:r>
          </a:p>
        </p:txBody>
      </p:sp>
    </p:spTree>
    <p:extLst>
      <p:ext uri="{BB962C8B-B14F-4D97-AF65-F5344CB8AC3E}">
        <p14:creationId xmlns:p14="http://schemas.microsoft.com/office/powerpoint/2010/main" val="370932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242" y="1622887"/>
            <a:ext cx="4777889" cy="3854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Sites Not On Surface Web are Likely Not Archived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35647" cy="4525963"/>
          </a:xfrm>
        </p:spPr>
        <p:txBody>
          <a:bodyPr/>
          <a:lstStyle/>
          <a:p>
            <a:r>
              <a:rPr lang="en-US" sz="3000" dirty="0" smtClean="0"/>
              <a:t>Not everything ought to be in public archives</a:t>
            </a:r>
          </a:p>
          <a:p>
            <a:r>
              <a:rPr lang="en-US" sz="3000" dirty="0" smtClean="0"/>
              <a:t>…but we might still want to</a:t>
            </a:r>
            <a:r>
              <a:rPr lang="en-US" sz="3000" dirty="0"/>
              <a:t> </a:t>
            </a:r>
            <a:r>
              <a:rPr lang="en-US" sz="3000" dirty="0" smtClean="0"/>
              <a:t>preserve these pages.</a:t>
            </a:r>
          </a:p>
          <a:p>
            <a:pPr lvl="1"/>
            <a:r>
              <a:rPr lang="en-US" dirty="0" smtClean="0"/>
              <a:t>e.g., our FB news feed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Browser-Based Digital Preservation http://ws-dl.cs.odu.edu </a:t>
            </a:r>
            <a:endParaRPr lang="en-US" dirty="0"/>
          </a:p>
        </p:txBody>
      </p:sp>
      <p:pic>
        <p:nvPicPr>
          <p:cNvPr id="4" name="Picture 3" descr="Screen Shot 2014-06-30 at 3.35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04" y="1409241"/>
            <a:ext cx="5034040" cy="3888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the Browsing Tool Changes</a:t>
            </a:r>
            <a:br>
              <a:rPr lang="en-US" dirty="0" smtClean="0"/>
            </a:br>
            <a:r>
              <a:rPr lang="en-US" dirty="0" smtClean="0"/>
              <a:t>The Result is Inconsistent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2972"/>
            <a:ext cx="4097160" cy="4525963"/>
          </a:xfrm>
        </p:spPr>
        <p:txBody>
          <a:bodyPr/>
          <a:lstStyle/>
          <a:p>
            <a:r>
              <a:rPr lang="en-US" sz="3000" dirty="0" smtClean="0"/>
              <a:t>Interactive sites</a:t>
            </a:r>
          </a:p>
          <a:p>
            <a:pPr lvl="1"/>
            <a:r>
              <a:rPr lang="en-US" sz="2400" dirty="0" smtClean="0"/>
              <a:t>frequently do not have all resources required for replay in the archives</a:t>
            </a:r>
            <a:endParaRPr lang="en-US" sz="24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123266"/>
            <a:ext cx="350833" cy="350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5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Likely </a:t>
            </a:r>
            <a:r>
              <a:rPr lang="en-US" dirty="0" smtClean="0"/>
              <a:t>a Web Page Is Preserved </a:t>
            </a:r>
            <a:r>
              <a:rPr lang="en-US" dirty="0"/>
              <a:t>If…</a:t>
            </a:r>
          </a:p>
          <a:p>
            <a:r>
              <a:rPr lang="en-US" dirty="0"/>
              <a:t>Popular </a:t>
            </a:r>
          </a:p>
          <a:p>
            <a:r>
              <a:rPr lang="en-US" dirty="0"/>
              <a:t>Surface (e.g., no </a:t>
            </a:r>
            <a:r>
              <a:rPr lang="en-US" dirty="0" smtClean="0"/>
              <a:t>authentication required)</a:t>
            </a:r>
            <a:endParaRPr lang="en-US" dirty="0"/>
          </a:p>
          <a:p>
            <a:r>
              <a:rPr lang="en-US" dirty="0"/>
              <a:t>Simple (no fancy </a:t>
            </a:r>
            <a:r>
              <a:rPr lang="en-US" dirty="0" smtClean="0"/>
              <a:t>JavaScript)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4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This, We </a:t>
            </a:r>
            <a:r>
              <a:rPr lang="en-US" dirty="0"/>
              <a:t>C</a:t>
            </a:r>
            <a:r>
              <a:rPr lang="en-US" dirty="0" smtClean="0"/>
              <a:t>an </a:t>
            </a:r>
            <a:r>
              <a:rPr lang="en-US" dirty="0"/>
              <a:t>S</a:t>
            </a:r>
            <a:r>
              <a:rPr lang="en-US" dirty="0" smtClean="0"/>
              <a:t>urmise: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page will be </a:t>
            </a:r>
            <a:r>
              <a:rPr lang="en-US" b="1" dirty="0" smtClean="0">
                <a:solidFill>
                  <a:srgbClr val="0000FF"/>
                </a:solidFill>
              </a:rPr>
              <a:t>UNLIKELY</a:t>
            </a:r>
            <a:r>
              <a:rPr lang="en-US" dirty="0" smtClean="0"/>
              <a:t> or </a:t>
            </a:r>
            <a:r>
              <a:rPr lang="en-US" b="1" dirty="0" smtClean="0">
                <a:solidFill>
                  <a:srgbClr val="0000FF"/>
                </a:solidFill>
              </a:rPr>
              <a:t>INSUFFICIENTLY</a:t>
            </a:r>
            <a:r>
              <a:rPr lang="en-US" b="1" dirty="0" smtClean="0"/>
              <a:t> </a:t>
            </a:r>
            <a:r>
              <a:rPr lang="en-US" dirty="0" smtClean="0"/>
              <a:t>preserved if:</a:t>
            </a:r>
            <a:endParaRPr lang="en-US" dirty="0"/>
          </a:p>
          <a:p>
            <a:r>
              <a:rPr lang="en-US" dirty="0" smtClean="0"/>
              <a:t>Not Popular </a:t>
            </a:r>
            <a:endParaRPr lang="en-US" dirty="0"/>
          </a:p>
          <a:p>
            <a:r>
              <a:rPr lang="en-US" dirty="0" smtClean="0"/>
              <a:t>On the Deep Web or Behind Authentication</a:t>
            </a:r>
            <a:endParaRPr lang="en-US" dirty="0"/>
          </a:p>
          <a:p>
            <a:r>
              <a:rPr lang="en-US" dirty="0" smtClean="0"/>
              <a:t>Contains Fancy Effects or Asynchronously Loaded Resources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4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and What Can Be 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 page will be </a:t>
            </a:r>
            <a:r>
              <a:rPr lang="en-US" b="1" dirty="0">
                <a:solidFill>
                  <a:srgbClr val="0000FF"/>
                </a:solidFill>
              </a:rPr>
              <a:t>UNLIKELY</a:t>
            </a:r>
            <a:r>
              <a:rPr lang="en-US" dirty="0"/>
              <a:t> or </a:t>
            </a:r>
            <a:r>
              <a:rPr lang="en-US" b="1" dirty="0">
                <a:solidFill>
                  <a:srgbClr val="0000FF"/>
                </a:solidFill>
              </a:rPr>
              <a:t>INSUFFICIENTLY</a:t>
            </a:r>
            <a:r>
              <a:rPr lang="en-US" b="1" dirty="0"/>
              <a:t> </a:t>
            </a:r>
            <a:r>
              <a:rPr lang="en-US" dirty="0" smtClean="0">
                <a:solidFill>
                  <a:srgbClr val="000000"/>
                </a:solidFill>
              </a:rPr>
              <a:t>preserved if: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Not Popular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D9D9D9"/>
                </a:solidFill>
              </a:rPr>
              <a:t>On the Deep Web or Behind Authentication</a:t>
            </a:r>
            <a:endParaRPr lang="en-US" dirty="0">
              <a:solidFill>
                <a:srgbClr val="D9D9D9"/>
              </a:solidFill>
            </a:endParaRPr>
          </a:p>
          <a:p>
            <a:r>
              <a:rPr lang="en-US" dirty="0" smtClean="0">
                <a:solidFill>
                  <a:srgbClr val="D9D9D9"/>
                </a:solidFill>
              </a:rPr>
              <a:t>Contains Fancy Effects or Asynchronously Loaded Resources</a:t>
            </a:r>
            <a:endParaRPr lang="en-US" dirty="0">
              <a:solidFill>
                <a:srgbClr val="D9D9D9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105417"/>
            <a:ext cx="8534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Internet Archive chooses What is Preserved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4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and What Can Be 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 page will be </a:t>
            </a:r>
            <a:r>
              <a:rPr lang="en-US" b="1" dirty="0">
                <a:solidFill>
                  <a:srgbClr val="0000FF"/>
                </a:solidFill>
              </a:rPr>
              <a:t>UNLIKELY</a:t>
            </a:r>
            <a:r>
              <a:rPr lang="en-US" dirty="0"/>
              <a:t> or </a:t>
            </a:r>
            <a:r>
              <a:rPr lang="en-US" b="1" dirty="0">
                <a:solidFill>
                  <a:srgbClr val="0000FF"/>
                </a:solidFill>
              </a:rPr>
              <a:t>INSUFFICIENTLY</a:t>
            </a:r>
            <a:r>
              <a:rPr lang="en-US" b="1" dirty="0"/>
              <a:t> </a:t>
            </a:r>
            <a:r>
              <a:rPr lang="en-US" dirty="0" smtClean="0">
                <a:solidFill>
                  <a:srgbClr val="000000"/>
                </a:solidFill>
              </a:rPr>
              <a:t>preserved if: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Not Popular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On the Deep Web or Behind Authentication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D9D9D9"/>
                </a:solidFill>
              </a:rPr>
              <a:t>Contains Fancy Effects or Asynchronously Loaded Resources</a:t>
            </a:r>
            <a:endParaRPr lang="en-US" dirty="0">
              <a:solidFill>
                <a:srgbClr val="D9D9D9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105417"/>
            <a:ext cx="7622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Preserve from the Browser Instead of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Delegating by URI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7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and What Can Be 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page will be </a:t>
            </a:r>
            <a:r>
              <a:rPr lang="en-US" b="1" dirty="0">
                <a:solidFill>
                  <a:srgbClr val="0000FF"/>
                </a:solidFill>
              </a:rPr>
              <a:t>UNLIKELY</a:t>
            </a:r>
            <a:r>
              <a:rPr lang="en-US" dirty="0"/>
              <a:t> or </a:t>
            </a:r>
            <a:r>
              <a:rPr lang="en-US" b="1" dirty="0">
                <a:solidFill>
                  <a:srgbClr val="0000FF"/>
                </a:solidFill>
              </a:rPr>
              <a:t>INSUFFICIENTLY</a:t>
            </a:r>
            <a:r>
              <a:rPr lang="en-US" b="1" dirty="0"/>
              <a:t> </a:t>
            </a:r>
            <a:r>
              <a:rPr lang="en-US" dirty="0" smtClean="0"/>
              <a:t>preserved if:</a:t>
            </a:r>
            <a:endParaRPr lang="en-US" dirty="0"/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Not Popular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On the Deep Web or Behind Authentication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Contains Fancy Effects or Asynchronously Loaded Resources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8537" y="5105417"/>
            <a:ext cx="8039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Leverage the Browser’s Native JavaScript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rendering engine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71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096" y="2481877"/>
            <a:ext cx="2992355" cy="26934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Internet Archive’s archival crawler</a:t>
            </a:r>
          </a:p>
          <a:p>
            <a:pPr lvl="1"/>
            <a:r>
              <a:rPr lang="en-US" sz="2400" dirty="0" smtClean="0"/>
              <a:t>Open source, also deployed @</a:t>
            </a:r>
            <a:r>
              <a:rPr lang="en-US" sz="2400" dirty="0" err="1" smtClean="0"/>
              <a:t>archive.org</a:t>
            </a:r>
            <a:endParaRPr lang="en-US" sz="2400" dirty="0" smtClean="0"/>
          </a:p>
          <a:p>
            <a:r>
              <a:rPr lang="en-US" sz="2800" dirty="0" smtClean="0"/>
              <a:t>Command-line driven</a:t>
            </a:r>
            <a:endParaRPr lang="en-US" sz="2800" dirty="0"/>
          </a:p>
          <a:p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Web-based GUI</a:t>
            </a:r>
          </a:p>
          <a:p>
            <a:r>
              <a:rPr lang="en-US" sz="2800" dirty="0" smtClean="0"/>
              <a:t>Allows list of URIs to be crawled, </a:t>
            </a:r>
            <a:br>
              <a:rPr lang="en-US" sz="2800" dirty="0" smtClean="0"/>
            </a:br>
            <a:r>
              <a:rPr lang="en-US" sz="2800" dirty="0" smtClean="0"/>
              <a:t>frequency, crawl depth, etc.</a:t>
            </a:r>
          </a:p>
          <a:p>
            <a:pPr lvl="1"/>
            <a:r>
              <a:rPr lang="en-US" sz="2400" dirty="0" smtClean="0"/>
              <a:t>On user’s own </a:t>
            </a:r>
            <a:r>
              <a:rPr lang="en-US" sz="2400" dirty="0" err="1" smtClean="0"/>
              <a:t>Heritrix</a:t>
            </a:r>
            <a:r>
              <a:rPr lang="en-US" sz="2400" dirty="0" smtClean="0"/>
              <a:t> deployment</a:t>
            </a:r>
          </a:p>
          <a:p>
            <a:r>
              <a:rPr lang="en-US" sz="2800" dirty="0" smtClean="0"/>
              <a:t>Generates </a:t>
            </a:r>
            <a:r>
              <a:rPr lang="en-US" sz="2800" b="1" dirty="0" smtClean="0">
                <a:solidFill>
                  <a:srgbClr val="FF0000"/>
                </a:solidFill>
              </a:rPr>
              <a:t>Web </a:t>
            </a:r>
            <a:r>
              <a:rPr lang="en-US" sz="2800" b="1" dirty="0" err="1" smtClean="0">
                <a:solidFill>
                  <a:srgbClr val="FF0000"/>
                </a:solidFill>
              </a:rPr>
              <a:t>ARChive</a:t>
            </a:r>
            <a:r>
              <a:rPr lang="en-US" sz="2800" b="1" dirty="0" smtClean="0">
                <a:solidFill>
                  <a:srgbClr val="FF0000"/>
                </a:solidFill>
              </a:rPr>
              <a:t> (WARC) </a:t>
            </a:r>
            <a:r>
              <a:rPr lang="en-US" sz="2800" dirty="0" smtClean="0"/>
              <a:t>files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874" y="538761"/>
            <a:ext cx="2203910" cy="56237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78798" y="274638"/>
            <a:ext cx="6485489" cy="1143000"/>
          </a:xfrm>
        </p:spPr>
        <p:txBody>
          <a:bodyPr/>
          <a:lstStyle/>
          <a:p>
            <a:pPr algn="l"/>
            <a:r>
              <a:rPr lang="en-US" dirty="0" smtClean="0"/>
              <a:t>State of the Art: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3386904" y="3296713"/>
            <a:ext cx="2854188" cy="218070"/>
          </a:xfrm>
          <a:prstGeom prst="rightArrow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8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51" y="1353498"/>
            <a:ext cx="1009251" cy="100925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857061" y="4530672"/>
            <a:ext cx="1418276" cy="213972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1"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866388" y="2573073"/>
            <a:ext cx="1418276" cy="185295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1"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875089" y="1237266"/>
            <a:ext cx="1418276" cy="120906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1"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Web </a:t>
            </a:r>
            <a:r>
              <a:rPr lang="en-US" dirty="0" err="1" smtClean="0"/>
              <a:t>ARChive</a:t>
            </a:r>
            <a:r>
              <a:rPr lang="en-US" dirty="0" smtClean="0"/>
              <a:t> (WARC) File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417890" cy="4525963"/>
          </a:xfrm>
        </p:spPr>
        <p:txBody>
          <a:bodyPr/>
          <a:lstStyle/>
          <a:p>
            <a:r>
              <a:rPr lang="en-US" dirty="0" smtClean="0"/>
              <a:t>           28500</a:t>
            </a:r>
          </a:p>
          <a:p>
            <a:r>
              <a:rPr lang="en-US" dirty="0" smtClean="0"/>
              <a:t>Multiple text-based record types in a file</a:t>
            </a:r>
          </a:p>
          <a:p>
            <a:r>
              <a:rPr lang="en-US" dirty="0" smtClean="0"/>
              <a:t>Supports arbitrary </a:t>
            </a:r>
            <a:br>
              <a:rPr lang="en-US" dirty="0" smtClean="0"/>
            </a:br>
            <a:r>
              <a:rPr lang="en-US" dirty="0" smtClean="0"/>
              <a:t>data types on web</a:t>
            </a:r>
          </a:p>
          <a:p>
            <a:r>
              <a:rPr lang="en-US" dirty="0" smtClean="0"/>
              <a:t>Preserves HTTP information for replaying content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73471" y="1228198"/>
            <a:ext cx="27704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urier"/>
                <a:cs typeface="Courier"/>
              </a:rPr>
              <a:t>WARC/1.0</a:t>
            </a:r>
          </a:p>
          <a:p>
            <a:r>
              <a:rPr lang="en-US" sz="1200" dirty="0" smtClean="0">
                <a:latin typeface="Courier"/>
                <a:cs typeface="Courier"/>
              </a:rPr>
              <a:t>WARC-Type: </a:t>
            </a:r>
            <a:r>
              <a:rPr lang="en-US" sz="1200" dirty="0" err="1" smtClean="0">
                <a:latin typeface="Courier"/>
                <a:cs typeface="Courier"/>
              </a:rPr>
              <a:t>warcinfo</a:t>
            </a:r>
            <a:endParaRPr lang="en-US" sz="1200" dirty="0" smtClean="0">
              <a:latin typeface="Courier"/>
              <a:cs typeface="Courier"/>
            </a:endParaRPr>
          </a:p>
          <a:p>
            <a:r>
              <a:rPr lang="en-US" sz="1200" dirty="0" smtClean="0">
                <a:latin typeface="Courier"/>
                <a:cs typeface="Courier"/>
              </a:rPr>
              <a:t>WARC-Filename: </a:t>
            </a:r>
            <a:r>
              <a:rPr lang="en-US" sz="1200" dirty="0" err="1" smtClean="0">
                <a:latin typeface="Courier"/>
                <a:cs typeface="Courier"/>
              </a:rPr>
              <a:t>test.warc</a:t>
            </a:r>
            <a:endParaRPr lang="en-US" sz="1200" dirty="0" smtClean="0">
              <a:latin typeface="Courier"/>
              <a:cs typeface="Courier"/>
            </a:endParaRPr>
          </a:p>
          <a:p>
            <a:r>
              <a:rPr lang="en-US" sz="1200" dirty="0" smtClean="0">
                <a:latin typeface="Courier"/>
                <a:cs typeface="Courier"/>
              </a:rPr>
              <a:t>Content-Length: 42</a:t>
            </a:r>
          </a:p>
          <a:p>
            <a:endParaRPr lang="en-US" sz="1200" dirty="0">
              <a:latin typeface="Courier"/>
              <a:cs typeface="Courier"/>
            </a:endParaRPr>
          </a:p>
          <a:p>
            <a:r>
              <a:rPr lang="en-US" sz="1200" dirty="0" smtClean="0">
                <a:latin typeface="Courier"/>
                <a:cs typeface="Courier"/>
              </a:rPr>
              <a:t>Format: WARC File Format 1.0</a:t>
            </a:r>
          </a:p>
          <a:p>
            <a:endParaRPr lang="en-US" sz="1200" dirty="0"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3471" y="2487038"/>
            <a:ext cx="63719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urier"/>
                <a:cs typeface="Courier"/>
              </a:rPr>
              <a:t>WARC/1.0</a:t>
            </a:r>
          </a:p>
          <a:p>
            <a:r>
              <a:rPr lang="en-US" sz="1200" dirty="0" smtClean="0">
                <a:latin typeface="Courier"/>
                <a:cs typeface="Courier"/>
              </a:rPr>
              <a:t>WARC-Type: request</a:t>
            </a:r>
          </a:p>
          <a:p>
            <a:r>
              <a:rPr lang="en-US" sz="1200" dirty="0" smtClean="0">
                <a:latin typeface="Courier"/>
                <a:cs typeface="Courier"/>
              </a:rPr>
              <a:t>WARC-Target-URI: http://mysite.com</a:t>
            </a:r>
          </a:p>
          <a:p>
            <a:r>
              <a:rPr lang="en-US" sz="1200" dirty="0" smtClean="0">
                <a:latin typeface="Courier"/>
                <a:cs typeface="Courier"/>
              </a:rPr>
              <a:t>WARC-Date: 2014-05-10T12:11:03Z</a:t>
            </a:r>
          </a:p>
          <a:p>
            <a:r>
              <a:rPr lang="en-US" sz="1200" dirty="0" smtClean="0">
                <a:latin typeface="Courier"/>
                <a:cs typeface="Courier"/>
              </a:rPr>
              <a:t>WARC-Concurrent-To: </a:t>
            </a:r>
            <a:r>
              <a:rPr lang="nl-NL" sz="1200" dirty="0">
                <a:latin typeface="Courier"/>
                <a:cs typeface="Courier"/>
              </a:rPr>
              <a:t>&lt;urn:uuid:ba53adfd-4bd0-9a53-9396-b0dd77e39353&gt;</a:t>
            </a:r>
            <a:endParaRPr lang="en-US" sz="1200" dirty="0" smtClean="0">
              <a:latin typeface="Courier"/>
              <a:cs typeface="Courier"/>
            </a:endParaRPr>
          </a:p>
          <a:p>
            <a:r>
              <a:rPr lang="fi-FI" sz="1200" dirty="0" err="1">
                <a:latin typeface="Courier"/>
                <a:cs typeface="Courier"/>
              </a:rPr>
              <a:t>WARC-Record-ID</a:t>
            </a:r>
            <a:r>
              <a:rPr lang="fi-FI" sz="1200" dirty="0">
                <a:latin typeface="Courier"/>
                <a:cs typeface="Courier"/>
              </a:rPr>
              <a:t>: &lt;urn:uuid:f8e095f3-7b77-f2e6-f592-ce0b63a32f36</a:t>
            </a:r>
            <a:r>
              <a:rPr lang="fi-FI" sz="1200" dirty="0" smtClean="0">
                <a:latin typeface="Courier"/>
                <a:cs typeface="Courier"/>
              </a:rPr>
              <a:t>&gt;</a:t>
            </a:r>
          </a:p>
          <a:p>
            <a:r>
              <a:rPr lang="en-US" sz="1200" dirty="0" smtClean="0">
                <a:latin typeface="Courier"/>
                <a:cs typeface="Courier"/>
              </a:rPr>
              <a:t>Content-Length: 115</a:t>
            </a:r>
          </a:p>
          <a:p>
            <a:endParaRPr lang="en-US" sz="1200" dirty="0">
              <a:latin typeface="Courier"/>
              <a:cs typeface="Courier"/>
            </a:endParaRPr>
          </a:p>
          <a:p>
            <a:r>
              <a:rPr lang="en-US" sz="1200" dirty="0" smtClean="0">
                <a:latin typeface="Courier"/>
                <a:cs typeface="Courier"/>
              </a:rPr>
              <a:t>GET / HTTP/1.1</a:t>
            </a:r>
          </a:p>
          <a:p>
            <a:r>
              <a:rPr lang="en-US" sz="1200" dirty="0" smtClean="0">
                <a:latin typeface="Courier"/>
                <a:cs typeface="Courier"/>
              </a:rPr>
              <a:t>User</a:t>
            </a:r>
            <a:r>
              <a:rPr lang="en-US" sz="1200" dirty="0">
                <a:latin typeface="Courier"/>
                <a:cs typeface="Courier"/>
              </a:rPr>
              <a:t>-Agent: Mozilla/</a:t>
            </a:r>
            <a:r>
              <a:rPr lang="en-US" sz="1200" dirty="0" smtClean="0">
                <a:latin typeface="Courier"/>
                <a:cs typeface="Courier"/>
              </a:rPr>
              <a:t>5.0</a:t>
            </a:r>
            <a:endParaRPr lang="en-US" sz="1200" dirty="0"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3471" y="4455283"/>
            <a:ext cx="637198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urier"/>
                <a:cs typeface="Courier"/>
              </a:rPr>
              <a:t>WARC/1.0</a:t>
            </a:r>
          </a:p>
          <a:p>
            <a:r>
              <a:rPr lang="en-US" sz="1200" dirty="0" smtClean="0">
                <a:latin typeface="Courier"/>
                <a:cs typeface="Courier"/>
              </a:rPr>
              <a:t>WARC-Type: response</a:t>
            </a:r>
          </a:p>
          <a:p>
            <a:r>
              <a:rPr lang="en-US" sz="1200" dirty="0" smtClean="0">
                <a:latin typeface="Courier"/>
                <a:cs typeface="Courier"/>
              </a:rPr>
              <a:t>WARC-Target-URI: http://mysite.com</a:t>
            </a:r>
          </a:p>
          <a:p>
            <a:r>
              <a:rPr lang="en-US" sz="1200" dirty="0" smtClean="0">
                <a:latin typeface="Courier"/>
                <a:cs typeface="Courier"/>
              </a:rPr>
              <a:t>WARC-Concurrent-To: </a:t>
            </a:r>
            <a:r>
              <a:rPr lang="nl-NL" sz="1200" dirty="0">
                <a:latin typeface="Courier"/>
                <a:cs typeface="Courier"/>
              </a:rPr>
              <a:t>&lt;urn:uuid:ba53adfd-4bd0-9a53-9396-b0dd77e39353&gt;</a:t>
            </a:r>
            <a:endParaRPr lang="en-US" sz="1200" dirty="0" smtClean="0">
              <a:latin typeface="Courier"/>
              <a:cs typeface="Courier"/>
            </a:endParaRPr>
          </a:p>
          <a:p>
            <a:r>
              <a:rPr lang="fi-FI" sz="1200" dirty="0" err="1">
                <a:latin typeface="Courier"/>
                <a:cs typeface="Courier"/>
              </a:rPr>
              <a:t>WARC-Record-ID</a:t>
            </a:r>
            <a:r>
              <a:rPr lang="fi-FI" sz="1200" dirty="0">
                <a:latin typeface="Courier"/>
                <a:cs typeface="Courier"/>
              </a:rPr>
              <a:t>: &lt;urn:uuid:f93eafa7-24c5-c29f-e17f-e0627201b7f1&gt;&gt;</a:t>
            </a:r>
            <a:endParaRPr lang="fi-FI" sz="1200" dirty="0" smtClean="0">
              <a:latin typeface="Courier"/>
              <a:cs typeface="Courier"/>
            </a:endParaRPr>
          </a:p>
          <a:p>
            <a:r>
              <a:rPr lang="en-US" sz="1200" dirty="0" smtClean="0">
                <a:latin typeface="Courier"/>
                <a:cs typeface="Courier"/>
              </a:rPr>
              <a:t>Content-Length: 11262</a:t>
            </a:r>
          </a:p>
          <a:p>
            <a:endParaRPr lang="en-US" sz="1200" dirty="0" smtClean="0">
              <a:latin typeface="Courier"/>
              <a:cs typeface="Courier"/>
            </a:endParaRPr>
          </a:p>
          <a:p>
            <a:r>
              <a:rPr lang="en-US" sz="1200" dirty="0">
                <a:latin typeface="Courier"/>
                <a:cs typeface="Courier"/>
              </a:rPr>
              <a:t>HTTP/1.1 200 </a:t>
            </a:r>
            <a:r>
              <a:rPr lang="en-US" sz="1200" dirty="0" smtClean="0">
                <a:latin typeface="Courier"/>
                <a:cs typeface="Courier"/>
              </a:rPr>
              <a:t>OK</a:t>
            </a:r>
          </a:p>
          <a:p>
            <a:endParaRPr lang="en-US" sz="1200" dirty="0">
              <a:latin typeface="Courier"/>
              <a:cs typeface="Courier"/>
            </a:endParaRPr>
          </a:p>
          <a:p>
            <a:r>
              <a:rPr lang="en-US" sz="1200" dirty="0">
                <a:latin typeface="Courier"/>
                <a:cs typeface="Courier"/>
              </a:rPr>
              <a:t>&lt;!DOCTYPE html&gt;&lt;</a:t>
            </a:r>
            <a:r>
              <a:rPr lang="en-US" sz="1200" dirty="0" smtClean="0">
                <a:latin typeface="Courier"/>
                <a:cs typeface="Courier"/>
              </a:rPr>
              <a:t>html&gt;</a:t>
            </a:r>
          </a:p>
          <a:p>
            <a:r>
              <a:rPr lang="en-US" sz="1200" dirty="0" smtClean="0">
                <a:latin typeface="Courier"/>
                <a:cs typeface="Courier"/>
              </a:rPr>
              <a:t>&lt;head&gt;</a:t>
            </a:r>
          </a:p>
          <a:p>
            <a:r>
              <a:rPr lang="en-US" sz="1200" dirty="0" smtClean="0">
                <a:latin typeface="Courier"/>
                <a:cs typeface="Courier"/>
              </a:rPr>
              <a:t>&lt;body&gt;...</a:t>
            </a:r>
          </a:p>
          <a:p>
            <a:endParaRPr lang="en-US" sz="1200" dirty="0">
              <a:latin typeface="Courier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9036" y="1377782"/>
            <a:ext cx="857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WARC</a:t>
            </a:r>
            <a:br>
              <a:rPr lang="en-US" b="1" dirty="0" smtClean="0"/>
            </a:br>
            <a:r>
              <a:rPr lang="en-US" b="1" dirty="0" smtClean="0"/>
              <a:t>info</a:t>
            </a:r>
          </a:p>
          <a:p>
            <a:pPr algn="r"/>
            <a:r>
              <a:rPr lang="en-US" b="1" dirty="0" smtClean="0"/>
              <a:t>Record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27064" y="3097014"/>
            <a:ext cx="921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WARC</a:t>
            </a:r>
            <a:br>
              <a:rPr lang="en-US" b="1" dirty="0" smtClean="0"/>
            </a:br>
            <a:r>
              <a:rPr lang="en-US" b="1" dirty="0" smtClean="0"/>
              <a:t>request</a:t>
            </a:r>
          </a:p>
          <a:p>
            <a:pPr algn="r"/>
            <a:r>
              <a:rPr lang="en-US" b="1" dirty="0" smtClean="0"/>
              <a:t>Record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99014" y="5148276"/>
            <a:ext cx="1062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WARC</a:t>
            </a:r>
            <a:br>
              <a:rPr lang="en-US" b="1" dirty="0" smtClean="0"/>
            </a:br>
            <a:r>
              <a:rPr lang="en-US" b="1" dirty="0" smtClean="0"/>
              <a:t>response</a:t>
            </a:r>
          </a:p>
          <a:p>
            <a:pPr algn="r"/>
            <a:r>
              <a:rPr lang="en-US" b="1" dirty="0" smtClean="0"/>
              <a:t>Record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303004" y="1237266"/>
            <a:ext cx="0" cy="120906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275337" y="2573073"/>
            <a:ext cx="18028" cy="185295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295657" y="4530671"/>
            <a:ext cx="0" cy="21397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19</a:t>
            </a:fld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7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Will Be About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Saving Things on Live Web to Web Archives</a:t>
            </a:r>
          </a:p>
          <a:p>
            <a:pPr lvl="1"/>
            <a:r>
              <a:rPr lang="en-US" dirty="0" smtClean="0"/>
              <a:t>State of the Art</a:t>
            </a:r>
          </a:p>
          <a:p>
            <a:pPr lvl="1"/>
            <a:r>
              <a:rPr lang="en-US" dirty="0" smtClean="0"/>
              <a:t>Barriers</a:t>
            </a:r>
          </a:p>
          <a:p>
            <a:r>
              <a:rPr lang="en-US" dirty="0" smtClean="0"/>
              <a:t>Dynamics of Digital Preservation Components</a:t>
            </a:r>
          </a:p>
          <a:p>
            <a:pPr lvl="1"/>
            <a:r>
              <a:rPr lang="en-US" dirty="0" smtClean="0"/>
              <a:t>Means of Preservation (e.g., crawlers)</a:t>
            </a:r>
          </a:p>
          <a:p>
            <a:pPr lvl="1"/>
            <a:r>
              <a:rPr lang="en-US" dirty="0" smtClean="0"/>
              <a:t>Means of Replay (e.g., </a:t>
            </a:r>
            <a:r>
              <a:rPr lang="en-US" dirty="0" err="1" smtClean="0"/>
              <a:t>Wayback</a:t>
            </a:r>
            <a:r>
              <a:rPr lang="en-US" dirty="0" smtClean="0"/>
              <a:t>)</a:t>
            </a:r>
          </a:p>
          <a:p>
            <a:r>
              <a:rPr lang="en-US" dirty="0" smtClean="0"/>
              <a:t>Outstanding and Unsolved Issues in </a:t>
            </a:r>
            <a:r>
              <a:rPr lang="en-US" dirty="0" err="1" smtClean="0"/>
              <a:t>DigPres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6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WARC Anatomy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59349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WARC Records each have </a:t>
            </a:r>
            <a:br>
              <a:rPr lang="en-US" dirty="0" smtClean="0"/>
            </a:br>
            <a:r>
              <a:rPr lang="en-US" dirty="0" smtClean="0"/>
              <a:t> a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header</a:t>
            </a:r>
            <a:r>
              <a:rPr lang="en-US" dirty="0" smtClean="0"/>
              <a:t> and a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payload</a:t>
            </a:r>
          </a:p>
          <a:p>
            <a:r>
              <a:rPr lang="en-US" dirty="0" smtClean="0"/>
              <a:t> One </a:t>
            </a:r>
            <a:r>
              <a:rPr lang="en-US" dirty="0" err="1" smtClean="0"/>
              <a:t>warcinfo</a:t>
            </a:r>
            <a:r>
              <a:rPr lang="en-US" dirty="0" smtClean="0"/>
              <a:t>/WARC</a:t>
            </a:r>
          </a:p>
          <a:p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warcmetadata</a:t>
            </a:r>
            <a:r>
              <a:rPr lang="en-US" dirty="0" smtClean="0"/>
              <a:t> optional  </a:t>
            </a:r>
          </a:p>
          <a:p>
            <a:pPr lvl="1"/>
            <a:r>
              <a:rPr lang="en-US" dirty="0" smtClean="0"/>
              <a:t>Describe files</a:t>
            </a:r>
          </a:p>
          <a:p>
            <a:pPr lvl="1"/>
            <a:r>
              <a:rPr lang="en-US" dirty="0" smtClean="0"/>
              <a:t>can have multiple/file</a:t>
            </a:r>
          </a:p>
          <a:p>
            <a:r>
              <a:rPr lang="en-US" dirty="0" err="1" smtClean="0"/>
              <a:t>Req</a:t>
            </a:r>
            <a:r>
              <a:rPr lang="en-US" dirty="0" smtClean="0"/>
              <a:t>/</a:t>
            </a:r>
            <a:r>
              <a:rPr lang="en-US" dirty="0" err="1" smtClean="0"/>
              <a:t>Resp</a:t>
            </a:r>
            <a:r>
              <a:rPr lang="en-US" dirty="0" smtClean="0"/>
              <a:t> records document HTTP transactions @archive time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97615" y="2051078"/>
            <a:ext cx="3055677" cy="2945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</a:rPr>
              <a:t>w</a:t>
            </a:r>
            <a:r>
              <a:rPr lang="en-US" dirty="0" err="1" smtClean="0">
                <a:solidFill>
                  <a:srgbClr val="000000"/>
                </a:solidFill>
              </a:rPr>
              <a:t>arcinfo</a:t>
            </a:r>
            <a:r>
              <a:rPr lang="en-US" dirty="0" smtClean="0">
                <a:solidFill>
                  <a:srgbClr val="000000"/>
                </a:solidFill>
              </a:rPr>
              <a:t> record header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7615" y="2386326"/>
            <a:ext cx="3055677" cy="2945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</a:rPr>
              <a:t>w</a:t>
            </a:r>
            <a:r>
              <a:rPr lang="en-US" dirty="0" err="1" smtClean="0">
                <a:solidFill>
                  <a:srgbClr val="000000"/>
                </a:solidFill>
              </a:rPr>
              <a:t>arcinfo</a:t>
            </a:r>
            <a:r>
              <a:rPr lang="en-US" dirty="0" smtClean="0">
                <a:solidFill>
                  <a:srgbClr val="000000"/>
                </a:solidFill>
              </a:rPr>
              <a:t> record payload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7615" y="2710473"/>
            <a:ext cx="3055677" cy="2945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</a:rPr>
              <a:t>warcmetadata</a:t>
            </a:r>
            <a:r>
              <a:rPr lang="en-US" dirty="0" smtClean="0">
                <a:solidFill>
                  <a:srgbClr val="000000"/>
                </a:solidFill>
              </a:rPr>
              <a:t> record header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7615" y="3034425"/>
            <a:ext cx="3055677" cy="2945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</a:rPr>
              <a:t>warcmetadata</a:t>
            </a:r>
            <a:r>
              <a:rPr lang="en-US" dirty="0">
                <a:solidFill>
                  <a:srgbClr val="000000"/>
                </a:solidFill>
              </a:rPr>
              <a:t> record </a:t>
            </a:r>
            <a:r>
              <a:rPr lang="en-US" dirty="0" smtClean="0">
                <a:solidFill>
                  <a:srgbClr val="000000"/>
                </a:solidFill>
              </a:rPr>
              <a:t>payload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7615" y="3352460"/>
            <a:ext cx="3055677" cy="2945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</a:rPr>
              <a:t>warcrequest</a:t>
            </a:r>
            <a:r>
              <a:rPr lang="en-US" dirty="0" smtClean="0">
                <a:solidFill>
                  <a:srgbClr val="000000"/>
                </a:solidFill>
              </a:rPr>
              <a:t> record header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7615" y="3676412"/>
            <a:ext cx="3055677" cy="2945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</a:rPr>
              <a:t>warcrequest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record </a:t>
            </a:r>
            <a:r>
              <a:rPr lang="en-US" dirty="0" smtClean="0">
                <a:solidFill>
                  <a:srgbClr val="000000"/>
                </a:solidFill>
              </a:rPr>
              <a:t>payload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7615" y="3990788"/>
            <a:ext cx="3055677" cy="2945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</a:rPr>
              <a:t>warcresponse</a:t>
            </a:r>
            <a:r>
              <a:rPr lang="en-US" dirty="0" smtClean="0">
                <a:solidFill>
                  <a:srgbClr val="000000"/>
                </a:solidFill>
              </a:rPr>
              <a:t> record header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7615" y="4314740"/>
            <a:ext cx="3055677" cy="2945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</a:rPr>
              <a:t>warcreponse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record </a:t>
            </a:r>
            <a:r>
              <a:rPr lang="en-US" dirty="0" smtClean="0">
                <a:solidFill>
                  <a:srgbClr val="000000"/>
                </a:solidFill>
              </a:rPr>
              <a:t>payload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7615" y="4644478"/>
            <a:ext cx="3055677" cy="2945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warcrequest</a:t>
            </a:r>
            <a:r>
              <a:rPr lang="en-US" dirty="0" smtClean="0">
                <a:solidFill>
                  <a:schemeClr val="tx1"/>
                </a:solidFill>
              </a:rPr>
              <a:t> record header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97615" y="4968430"/>
            <a:ext cx="3055677" cy="2945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warcrequest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record </a:t>
            </a:r>
            <a:r>
              <a:rPr lang="en-US" dirty="0" smtClean="0">
                <a:solidFill>
                  <a:schemeClr val="tx1"/>
                </a:solidFill>
              </a:rPr>
              <a:t>payload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7615" y="5282806"/>
            <a:ext cx="3055677" cy="2945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warcresponse</a:t>
            </a:r>
            <a:r>
              <a:rPr lang="en-US" dirty="0" smtClean="0">
                <a:solidFill>
                  <a:schemeClr val="tx1"/>
                </a:solidFill>
              </a:rPr>
              <a:t> record header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97615" y="5606758"/>
            <a:ext cx="3055677" cy="2945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warcreponse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record </a:t>
            </a:r>
            <a:r>
              <a:rPr lang="en-US" dirty="0" smtClean="0">
                <a:solidFill>
                  <a:schemeClr val="tx1"/>
                </a:solidFill>
              </a:rPr>
              <a:t>payload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70837" y="1646336"/>
            <a:ext cx="216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MyArchive.warc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8958646" y="2724395"/>
            <a:ext cx="0" cy="604532"/>
          </a:xfrm>
          <a:prstGeom prst="line">
            <a:avLst/>
          </a:prstGeom>
          <a:ln w="1270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  <p:pic>
        <p:nvPicPr>
          <p:cNvPr id="23" name="Picture 22" descr="do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1456770"/>
            <a:ext cx="6477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5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WARCs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“Replaying” content as it once was versus viewing a static web page</a:t>
            </a:r>
          </a:p>
          <a:p>
            <a:r>
              <a:rPr lang="en-US" sz="4000" dirty="0" smtClean="0"/>
              <a:t> </a:t>
            </a:r>
          </a:p>
          <a:p>
            <a:pPr lvl="1"/>
            <a:r>
              <a:rPr lang="en-US" dirty="0" smtClean="0"/>
              <a:t>Deployed at Internet Archive (</a:t>
            </a:r>
            <a:r>
              <a:rPr lang="en-US" dirty="0" err="1" smtClean="0"/>
              <a:t>archive.org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Open Source software</a:t>
            </a:r>
            <a:endParaRPr lang="en-US" dirty="0"/>
          </a:p>
          <a:p>
            <a:pPr lvl="2"/>
            <a:r>
              <a:rPr lang="en-US" dirty="0" smtClean="0"/>
              <a:t>You can deploy your own </a:t>
            </a:r>
            <a:r>
              <a:rPr lang="en-US" dirty="0" err="1" smtClean="0"/>
              <a:t>Wayback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Indexes WARCs, allows content to be accessible from web interface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69" y="2649290"/>
            <a:ext cx="2334912" cy="82467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 Issue Remains…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600" dirty="0" smtClean="0"/>
              <a:t>A crawler</a:t>
            </a:r>
          </a:p>
          <a:p>
            <a:pPr marL="0" indent="0" algn="ctr">
              <a:buNone/>
            </a:pPr>
            <a:r>
              <a:rPr lang="en-US" sz="5600" b="1" dirty="0" smtClean="0">
                <a:solidFill>
                  <a:srgbClr val="FF0000"/>
                </a:solidFill>
              </a:rPr>
              <a:t>changes the capture context </a:t>
            </a:r>
          </a:p>
          <a:p>
            <a:pPr marL="0" indent="0" algn="ctr">
              <a:buNone/>
            </a:pPr>
            <a:r>
              <a:rPr lang="en-US" sz="5600" dirty="0" smtClean="0">
                <a:solidFill>
                  <a:srgbClr val="000000"/>
                </a:solidFill>
              </a:rPr>
              <a:t>from the browser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5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Level Requirements</a:t>
            </a:r>
            <a:br>
              <a:rPr lang="en-US" dirty="0" smtClean="0"/>
            </a:br>
            <a:r>
              <a:rPr lang="en-US" sz="4000" dirty="0" smtClean="0"/>
              <a:t>WARC Creation Software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Intuitive to use</a:t>
            </a:r>
          </a:p>
          <a:p>
            <a:pPr lvl="1"/>
            <a:r>
              <a:rPr lang="en-US" i="1" dirty="0" smtClean="0"/>
              <a:t>cf.</a:t>
            </a:r>
            <a:r>
              <a:rPr lang="en-US" dirty="0" smtClean="0"/>
              <a:t> </a:t>
            </a:r>
            <a:r>
              <a:rPr lang="en-US" dirty="0" err="1" smtClean="0"/>
              <a:t>Heritrix</a:t>
            </a:r>
            <a:r>
              <a:rPr lang="en-US" dirty="0" smtClean="0"/>
              <a:t> and </a:t>
            </a:r>
            <a:r>
              <a:rPr lang="en-US" dirty="0" err="1" smtClean="0"/>
              <a:t>Wayback</a:t>
            </a:r>
            <a:r>
              <a:rPr lang="en-US" dirty="0" smtClean="0"/>
              <a:t> are difficult to setup</a:t>
            </a:r>
          </a:p>
          <a:p>
            <a:r>
              <a:rPr lang="en-US" dirty="0" smtClean="0"/>
              <a:t>Comply with WARC ISO standard</a:t>
            </a:r>
          </a:p>
          <a:p>
            <a:r>
              <a:rPr lang="en-US" dirty="0" smtClean="0"/>
              <a:t>Capture JavaScript</a:t>
            </a:r>
          </a:p>
          <a:p>
            <a:r>
              <a:rPr lang="en-US" dirty="0" smtClean="0"/>
              <a:t>Capture content behind authentication</a:t>
            </a:r>
          </a:p>
          <a:p>
            <a:r>
              <a:rPr lang="en-US" dirty="0" smtClean="0"/>
              <a:t>Allow a user to execute through the browser</a:t>
            </a:r>
          </a:p>
          <a:p>
            <a:pPr lvl="1"/>
            <a:r>
              <a:rPr lang="en-US" dirty="0" smtClean="0"/>
              <a:t>On demand, without need to delegate via URI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2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WARCreate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 smtClean="0"/>
              <a:t>“Create WARC files from any webpage”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On Page Load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Generate </a:t>
            </a:r>
            <a:r>
              <a:rPr lang="en-US" dirty="0" err="1" smtClean="0"/>
              <a:t>warcinfo</a:t>
            </a:r>
            <a:r>
              <a:rPr lang="en-US" dirty="0" smtClean="0"/>
              <a:t> record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Save HTTP Requests, Responses</a:t>
            </a:r>
            <a:endParaRPr lang="en-US" dirty="0"/>
          </a:p>
          <a:p>
            <a:pPr marL="1314450" lvl="2" indent="-514350"/>
            <a:r>
              <a:rPr lang="en-US" dirty="0" smtClean="0"/>
              <a:t>Content as Strings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On Secondary Content Loaded</a:t>
            </a:r>
          </a:p>
          <a:p>
            <a:pPr marL="857250" lvl="1" indent="-457200">
              <a:buFont typeface="Wingdings" charset="2"/>
              <a:buChar char="Ø"/>
            </a:pPr>
            <a:r>
              <a:rPr lang="en-US" dirty="0" smtClean="0"/>
              <a:t>Repeat 1.2. and Concatenate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On Generate WARC command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Create Blob from String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Provide Blob to </a:t>
            </a:r>
            <a:r>
              <a:rPr lang="en-US" dirty="0" err="1" smtClean="0"/>
              <a:t>FileSaver</a:t>
            </a:r>
            <a:r>
              <a:rPr lang="en-US" dirty="0" smtClean="0"/>
              <a:t> library</a:t>
            </a:r>
            <a:endParaRPr lang="en-US" dirty="0"/>
          </a:p>
        </p:txBody>
      </p:sp>
      <p:pic>
        <p:nvPicPr>
          <p:cNvPr id="6" name="Picture 5" descr="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35" y="245034"/>
            <a:ext cx="1380565" cy="13805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onBeforeSendHeaders</a:t>
            </a:r>
            <a:r>
              <a:rPr lang="en-US" dirty="0" smtClean="0"/>
              <a:t> - HTTP request headers</a:t>
            </a:r>
          </a:p>
          <a:p>
            <a:r>
              <a:rPr lang="en-US" dirty="0" err="1" smtClean="0"/>
              <a:t>onHeadersReceived</a:t>
            </a:r>
            <a:r>
              <a:rPr lang="en-US" dirty="0" smtClean="0"/>
              <a:t>() –HTTP response headers</a:t>
            </a:r>
          </a:p>
          <a:p>
            <a:r>
              <a:rPr lang="en-US" dirty="0" err="1" smtClean="0"/>
              <a:t>onBeforeRequest</a:t>
            </a:r>
            <a:r>
              <a:rPr lang="en-US" dirty="0" smtClean="0"/>
              <a:t>() –HTTP 3XX responses</a:t>
            </a:r>
          </a:p>
          <a:p>
            <a:r>
              <a:rPr lang="en-US" dirty="0" err="1" smtClean="0"/>
              <a:t>onResponseStarted</a:t>
            </a:r>
            <a:r>
              <a:rPr lang="en-US" dirty="0" smtClean="0"/>
              <a:t>() - Payload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507105"/>
            <a:ext cx="8686800" cy="106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developer.chrome.com</a:t>
            </a:r>
            <a:r>
              <a:rPr lang="en-US" dirty="0"/>
              <a:t>/extensions/</a:t>
            </a:r>
            <a:r>
              <a:rPr lang="en-US" dirty="0" err="1"/>
              <a:t>webRequest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Chrome’s </a:t>
            </a:r>
            <a:r>
              <a:rPr lang="en-US" dirty="0" err="1" smtClean="0"/>
              <a:t>Webrequest</a:t>
            </a:r>
            <a:r>
              <a:rPr lang="en-US" dirty="0" smtClean="0"/>
              <a:t> API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30943" y="227637"/>
            <a:ext cx="1372723" cy="1372563"/>
          </a:xfrm>
          <a:prstGeom prst="rect">
            <a:avLst/>
          </a:prstGeom>
          <a:blipFill rotWithShape="1">
            <a:blip r:embed="rId2">
              <a:alphaModFix amt="23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20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Payloads Captured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Target information can be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captured with </a:t>
            </a:r>
            <a:r>
              <a:rPr lang="en-US" dirty="0" err="1" smtClean="0"/>
              <a:t>webRequest</a:t>
            </a:r>
            <a:endParaRPr lang="en-US" dirty="0" smtClean="0"/>
          </a:p>
          <a:p>
            <a:r>
              <a:rPr lang="en-US" dirty="0" smtClean="0"/>
              <a:t>File/Session descriptors</a:t>
            </a:r>
            <a:br>
              <a:rPr lang="en-US" dirty="0" smtClean="0"/>
            </a:br>
            <a:r>
              <a:rPr lang="en-US" dirty="0" smtClean="0"/>
              <a:t>generated at archive time</a:t>
            </a:r>
          </a:p>
          <a:p>
            <a:r>
              <a:rPr lang="en-US" dirty="0" smtClean="0"/>
              <a:t>Payload headers generated</a:t>
            </a:r>
            <a:br>
              <a:rPr lang="en-US" dirty="0" smtClean="0"/>
            </a:br>
            <a:r>
              <a:rPr lang="en-US" dirty="0" smtClean="0"/>
              <a:t>once payload captured</a:t>
            </a:r>
          </a:p>
          <a:p>
            <a:r>
              <a:rPr lang="en-US" dirty="0" err="1" smtClean="0"/>
              <a:t>Templating</a:t>
            </a:r>
            <a:r>
              <a:rPr lang="en-US" dirty="0" smtClean="0"/>
              <a:t> system used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7615" y="2051078"/>
            <a:ext cx="3055677" cy="2945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</a:rPr>
              <a:t>w</a:t>
            </a:r>
            <a:r>
              <a:rPr lang="en-US" dirty="0" err="1" smtClean="0">
                <a:solidFill>
                  <a:srgbClr val="000000"/>
                </a:solidFill>
              </a:rPr>
              <a:t>arcinfo</a:t>
            </a:r>
            <a:r>
              <a:rPr lang="en-US" dirty="0" smtClean="0">
                <a:solidFill>
                  <a:srgbClr val="000000"/>
                </a:solidFill>
              </a:rPr>
              <a:t> record header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7615" y="2386326"/>
            <a:ext cx="3055677" cy="2945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</a:rPr>
              <a:t>w</a:t>
            </a:r>
            <a:r>
              <a:rPr lang="en-US" dirty="0" err="1" smtClean="0">
                <a:solidFill>
                  <a:srgbClr val="000000"/>
                </a:solidFill>
              </a:rPr>
              <a:t>arcinfo</a:t>
            </a:r>
            <a:r>
              <a:rPr lang="en-US" dirty="0" smtClean="0">
                <a:solidFill>
                  <a:srgbClr val="000000"/>
                </a:solidFill>
              </a:rPr>
              <a:t> record payload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7615" y="2710473"/>
            <a:ext cx="3055677" cy="2945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</a:rPr>
              <a:t>warcmetadata</a:t>
            </a:r>
            <a:r>
              <a:rPr lang="en-US" dirty="0" smtClean="0">
                <a:solidFill>
                  <a:srgbClr val="000000"/>
                </a:solidFill>
              </a:rPr>
              <a:t> record header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7615" y="3034425"/>
            <a:ext cx="3055677" cy="2945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</a:rPr>
              <a:t>warcmetadata</a:t>
            </a:r>
            <a:r>
              <a:rPr lang="en-US" dirty="0">
                <a:solidFill>
                  <a:srgbClr val="000000"/>
                </a:solidFill>
              </a:rPr>
              <a:t> record </a:t>
            </a:r>
            <a:r>
              <a:rPr lang="en-US" dirty="0" smtClean="0">
                <a:solidFill>
                  <a:srgbClr val="000000"/>
                </a:solidFill>
              </a:rPr>
              <a:t>payload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7615" y="3352460"/>
            <a:ext cx="3055677" cy="2945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</a:rPr>
              <a:t>warcrequest</a:t>
            </a:r>
            <a:r>
              <a:rPr lang="en-US" dirty="0" smtClean="0">
                <a:solidFill>
                  <a:srgbClr val="000000"/>
                </a:solidFill>
              </a:rPr>
              <a:t> record header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7615" y="3676412"/>
            <a:ext cx="3055677" cy="2945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</a:rPr>
              <a:t>warcrequest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record </a:t>
            </a:r>
            <a:r>
              <a:rPr lang="en-US" dirty="0" smtClean="0">
                <a:solidFill>
                  <a:srgbClr val="000000"/>
                </a:solidFill>
              </a:rPr>
              <a:t>payload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7615" y="3990788"/>
            <a:ext cx="3055677" cy="2945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</a:rPr>
              <a:t>warcresponse</a:t>
            </a:r>
            <a:r>
              <a:rPr lang="en-US" dirty="0" smtClean="0">
                <a:solidFill>
                  <a:srgbClr val="000000"/>
                </a:solidFill>
              </a:rPr>
              <a:t> record header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7615" y="4314740"/>
            <a:ext cx="3055677" cy="2945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</a:rPr>
              <a:t>warcreponse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record </a:t>
            </a:r>
            <a:r>
              <a:rPr lang="en-US" dirty="0" smtClean="0">
                <a:solidFill>
                  <a:srgbClr val="000000"/>
                </a:solidFill>
              </a:rPr>
              <a:t>payload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7615" y="4644478"/>
            <a:ext cx="3055677" cy="2945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warcrequest</a:t>
            </a:r>
            <a:r>
              <a:rPr lang="en-US" dirty="0" smtClean="0">
                <a:solidFill>
                  <a:schemeClr val="tx1"/>
                </a:solidFill>
              </a:rPr>
              <a:t> record header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7615" y="4968430"/>
            <a:ext cx="3055677" cy="2945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warcrequest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record </a:t>
            </a:r>
            <a:r>
              <a:rPr lang="en-US" dirty="0" smtClean="0">
                <a:solidFill>
                  <a:schemeClr val="tx1"/>
                </a:solidFill>
              </a:rPr>
              <a:t>payload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97615" y="5282806"/>
            <a:ext cx="3055677" cy="2945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warcresponse</a:t>
            </a:r>
            <a:r>
              <a:rPr lang="en-US" dirty="0" smtClean="0">
                <a:solidFill>
                  <a:schemeClr val="tx1"/>
                </a:solidFill>
              </a:rPr>
              <a:t> record header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7615" y="5606758"/>
            <a:ext cx="3055677" cy="2945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warcreponse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record </a:t>
            </a:r>
            <a:r>
              <a:rPr lang="en-US" dirty="0" smtClean="0">
                <a:solidFill>
                  <a:schemeClr val="tx1"/>
                </a:solidFill>
              </a:rPr>
              <a:t>payload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0837" y="1646336"/>
            <a:ext cx="1703449" cy="719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MyArchive.warc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30051" y="1417638"/>
            <a:ext cx="4071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391527" y="364696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✓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382117" y="428423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✓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348447" y="555165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✓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382117" y="496468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✓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26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  <p:pic>
        <p:nvPicPr>
          <p:cNvPr id="26" name="Picture 25" descr="do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1456770"/>
            <a:ext cx="6477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3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Real </a:t>
            </a:r>
            <a:r>
              <a:rPr lang="en-US" dirty="0" err="1" smtClean="0"/>
              <a:t>warcinfo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WARC/1.0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WARC-Type: </a:t>
            </a:r>
            <a:r>
              <a:rPr lang="en-US" dirty="0" err="1">
                <a:solidFill>
                  <a:srgbClr val="FF0000"/>
                </a:solidFill>
                <a:latin typeface="Courier"/>
                <a:cs typeface="Courier"/>
              </a:rPr>
              <a:t>warcinfo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WARC-Date: </a:t>
            </a:r>
            <a:r>
              <a:rPr lang="en-US" dirty="0">
                <a:solidFill>
                  <a:srgbClr val="0000FF"/>
                </a:solidFill>
                <a:latin typeface="Courier"/>
                <a:cs typeface="Courier"/>
              </a:rPr>
              <a:t>2014-06-30T22:56:06Z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WARC-Filename: </a:t>
            </a:r>
            <a:r>
              <a:rPr lang="en-US" dirty="0">
                <a:solidFill>
                  <a:srgbClr val="0000FF"/>
                </a:solidFill>
                <a:latin typeface="Courier"/>
                <a:cs typeface="Courier"/>
              </a:rPr>
              <a:t>20140630180606900.warc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WARC-Record-ID: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&lt;urn:uuid:7fc954f0-e291-279f-5b6b-5b97aeb437bd&gt;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Content-Type: application/</a:t>
            </a:r>
            <a:r>
              <a:rPr lang="en-US" dirty="0" err="1">
                <a:solidFill>
                  <a:srgbClr val="FF0000"/>
                </a:solidFill>
                <a:latin typeface="Courier"/>
                <a:cs typeface="Courier"/>
              </a:rPr>
              <a:t>warc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-fields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Content-Length: </a:t>
            </a:r>
            <a:r>
              <a:rPr lang="en-US" dirty="0">
                <a:solidFill>
                  <a:srgbClr val="008000"/>
                </a:solidFill>
                <a:latin typeface="Courier"/>
                <a:cs typeface="Courier"/>
              </a:rPr>
              <a:t>458</a:t>
            </a:r>
          </a:p>
          <a:p>
            <a:pPr marL="0" indent="0">
              <a:buNone/>
            </a:pPr>
            <a:endParaRPr lang="en-US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software: </a:t>
            </a:r>
            <a:r>
              <a:rPr lang="en-US" dirty="0" err="1">
                <a:solidFill>
                  <a:srgbClr val="FF0000"/>
                </a:solidFill>
                <a:latin typeface="Courier"/>
                <a:cs typeface="Courier"/>
              </a:rPr>
              <a:t>WARCreate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/0.2014.6.2 http://</a:t>
            </a:r>
            <a:r>
              <a:rPr lang="en-US" dirty="0" err="1">
                <a:solidFill>
                  <a:srgbClr val="FF0000"/>
                </a:solidFill>
                <a:latin typeface="Courier"/>
                <a:cs typeface="Courier"/>
              </a:rPr>
              <a:t>warcreate.com</a:t>
            </a:r>
            <a:endParaRPr lang="en-US" dirty="0">
              <a:solidFill>
                <a:srgbClr val="FF0000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format: WARC File Format 1.0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  <a:latin typeface="Courier"/>
                <a:cs typeface="Courier"/>
              </a:rPr>
              <a:t>conformsTo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: http://</a:t>
            </a:r>
            <a:r>
              <a:rPr lang="en-US" dirty="0" err="1">
                <a:solidFill>
                  <a:srgbClr val="FF0000"/>
                </a:solidFill>
                <a:latin typeface="Courier"/>
                <a:cs typeface="Courier"/>
              </a:rPr>
              <a:t>bibnum.bnf.fr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/WARC/WARC_ISO_28500_version1_latestdraft.pdf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  <a:latin typeface="Courier"/>
                <a:cs typeface="Courier"/>
              </a:rPr>
              <a:t>isPartOf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: basic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description: Crawl initiated from the </a:t>
            </a:r>
            <a:r>
              <a:rPr lang="en-US" dirty="0" err="1">
                <a:solidFill>
                  <a:srgbClr val="FF0000"/>
                </a:solidFill>
                <a:latin typeface="Courier"/>
                <a:cs typeface="Courier"/>
              </a:rPr>
              <a:t>WARCreate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 Google Chrome extension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robots: ignore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ourier"/>
                <a:cs typeface="Courier"/>
              </a:rPr>
              <a:t>http-header-user-agent: Mozilla/5.0 (Macintosh; Intel Mac OS X 10_9_3) </a:t>
            </a:r>
            <a:r>
              <a:rPr lang="en-US" dirty="0" err="1">
                <a:solidFill>
                  <a:srgbClr val="0000FF"/>
                </a:solidFill>
                <a:latin typeface="Courier"/>
                <a:cs typeface="Courier"/>
              </a:rPr>
              <a:t>AppleWebKit</a:t>
            </a:r>
            <a:r>
              <a:rPr lang="en-US" dirty="0">
                <a:solidFill>
                  <a:srgbClr val="0000FF"/>
                </a:solidFill>
                <a:latin typeface="Courier"/>
                <a:cs typeface="Courier"/>
              </a:rPr>
              <a:t>/537.36 (KHTML, like Gecko) Chrome/35.0.1916.153 Safari/537.36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ourier"/>
                <a:cs typeface="Courier"/>
              </a:rPr>
              <a:t>http-header-from: </a:t>
            </a:r>
            <a:r>
              <a:rPr lang="en-US" dirty="0" err="1">
                <a:solidFill>
                  <a:srgbClr val="0000FF"/>
                </a:solidFill>
                <a:latin typeface="Courier"/>
                <a:cs typeface="Courier"/>
              </a:rPr>
              <a:t>warcreate@matkelly.com</a:t>
            </a:r>
            <a:endParaRPr lang="en-US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9843" y="1251141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Template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Generated @ archive time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Self-descriptive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93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Real </a:t>
            </a:r>
            <a:r>
              <a:rPr lang="en-US" dirty="0" err="1" smtClean="0"/>
              <a:t>warcmetadata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1500" dirty="0">
                <a:solidFill>
                  <a:srgbClr val="FF0000"/>
                </a:solidFill>
                <a:latin typeface="Courier"/>
                <a:cs typeface="Courier"/>
              </a:rPr>
              <a:t>WARC/1.0</a:t>
            </a:r>
          </a:p>
          <a:p>
            <a:pPr marL="0" indent="0">
              <a:buNone/>
            </a:pPr>
            <a:r>
              <a:rPr lang="nl-NL" sz="1500" dirty="0">
                <a:solidFill>
                  <a:srgbClr val="FF0000"/>
                </a:solidFill>
                <a:latin typeface="Courier"/>
                <a:cs typeface="Courier"/>
              </a:rPr>
              <a:t>WARC-Type: </a:t>
            </a:r>
            <a:r>
              <a:rPr lang="nl-NL" sz="1500" dirty="0" err="1">
                <a:solidFill>
                  <a:srgbClr val="FF0000"/>
                </a:solidFill>
                <a:latin typeface="Courier"/>
                <a:cs typeface="Courier"/>
              </a:rPr>
              <a:t>metadata</a:t>
            </a:r>
            <a:endParaRPr lang="nl-NL" sz="1500" dirty="0">
              <a:solidFill>
                <a:srgbClr val="FF0000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nl-NL" sz="1500" dirty="0">
                <a:solidFill>
                  <a:srgbClr val="FF0000"/>
                </a:solidFill>
                <a:latin typeface="Courier"/>
                <a:cs typeface="Courier"/>
              </a:rPr>
              <a:t>WARC-Target-URI: </a:t>
            </a:r>
            <a:r>
              <a:rPr lang="nl-NL" sz="1500" dirty="0">
                <a:solidFill>
                  <a:srgbClr val="0000FF"/>
                </a:solidFill>
                <a:latin typeface="Courier"/>
                <a:cs typeface="Courier"/>
              </a:rPr>
              <a:t>http://</a:t>
            </a:r>
            <a:r>
              <a:rPr lang="nl-NL" sz="1500" dirty="0" err="1">
                <a:solidFill>
                  <a:srgbClr val="0000FF"/>
                </a:solidFill>
                <a:latin typeface="Courier"/>
                <a:cs typeface="Courier"/>
              </a:rPr>
              <a:t>matkelly.com</a:t>
            </a:r>
            <a:r>
              <a:rPr lang="nl-NL" sz="1500" dirty="0">
                <a:solidFill>
                  <a:srgbClr val="0000FF"/>
                </a:solidFill>
                <a:latin typeface="Courier"/>
                <a:cs typeface="Courier"/>
              </a:rPr>
              <a:t>/</a:t>
            </a:r>
          </a:p>
          <a:p>
            <a:pPr marL="0" indent="0">
              <a:buNone/>
            </a:pPr>
            <a:r>
              <a:rPr lang="nl-NL" sz="1500" dirty="0">
                <a:solidFill>
                  <a:srgbClr val="FF0000"/>
                </a:solidFill>
                <a:latin typeface="Courier"/>
                <a:cs typeface="Courier"/>
              </a:rPr>
              <a:t>WARC-Date: </a:t>
            </a:r>
            <a:r>
              <a:rPr lang="nl-NL" sz="1500" dirty="0">
                <a:solidFill>
                  <a:srgbClr val="0000FF"/>
                </a:solidFill>
                <a:latin typeface="Courier"/>
                <a:cs typeface="Courier"/>
              </a:rPr>
              <a:t>2014-06-30T22:56:06Z</a:t>
            </a:r>
          </a:p>
          <a:p>
            <a:pPr marL="0" indent="0">
              <a:buNone/>
            </a:pPr>
            <a:r>
              <a:rPr lang="nl-NL" sz="1500" dirty="0">
                <a:solidFill>
                  <a:srgbClr val="FF0000"/>
                </a:solidFill>
                <a:latin typeface="Courier"/>
                <a:cs typeface="Courier"/>
              </a:rPr>
              <a:t>WARC-Concurrent-</a:t>
            </a:r>
            <a:r>
              <a:rPr lang="nl-NL" sz="1500" dirty="0" err="1">
                <a:solidFill>
                  <a:srgbClr val="FF0000"/>
                </a:solidFill>
                <a:latin typeface="Courier"/>
                <a:cs typeface="Courier"/>
              </a:rPr>
              <a:t>To</a:t>
            </a:r>
            <a:r>
              <a:rPr lang="nl-NL" sz="1500" dirty="0">
                <a:solidFill>
                  <a:srgbClr val="FF0000"/>
                </a:solidFill>
                <a:latin typeface="Courier"/>
                <a:cs typeface="Courier"/>
              </a:rPr>
              <a:t>: </a:t>
            </a:r>
            <a:r>
              <a:rPr lang="nl-NL" sz="1500" dirty="0">
                <a:solidFill>
                  <a:srgbClr val="008000"/>
                </a:solidFill>
                <a:latin typeface="Courier"/>
                <a:cs typeface="Courier"/>
              </a:rPr>
              <a:t>&lt;urn:uuid:dddc4ba2-c1e1-459b-8d0d-a98a20b87e96&gt;</a:t>
            </a:r>
          </a:p>
          <a:p>
            <a:pPr marL="0" indent="0">
              <a:buNone/>
            </a:pPr>
            <a:r>
              <a:rPr lang="nl-NL" sz="1500" dirty="0">
                <a:solidFill>
                  <a:srgbClr val="FF0000"/>
                </a:solidFill>
                <a:latin typeface="Courier"/>
                <a:cs typeface="Courier"/>
              </a:rPr>
              <a:t>WARC-Record-ID: </a:t>
            </a:r>
            <a:r>
              <a:rPr lang="nl-NL" sz="1500" dirty="0">
                <a:solidFill>
                  <a:srgbClr val="008000"/>
                </a:solidFill>
                <a:latin typeface="Courier"/>
                <a:cs typeface="Courier"/>
              </a:rPr>
              <a:t>&lt;urn:uuid:6fef2a49-a9ba-4b40-9f4a-5ca5db1fd5c6&gt;</a:t>
            </a:r>
          </a:p>
          <a:p>
            <a:pPr marL="0" indent="0">
              <a:buNone/>
            </a:pPr>
            <a:r>
              <a:rPr lang="nl-NL" sz="1500" dirty="0">
                <a:solidFill>
                  <a:srgbClr val="FF0000"/>
                </a:solidFill>
                <a:latin typeface="Courier"/>
                <a:cs typeface="Courier"/>
              </a:rPr>
              <a:t>Content-Type: </a:t>
            </a:r>
            <a:r>
              <a:rPr lang="nl-NL" sz="1500" dirty="0" err="1">
                <a:solidFill>
                  <a:srgbClr val="FF0000"/>
                </a:solidFill>
                <a:latin typeface="Courier"/>
                <a:cs typeface="Courier"/>
              </a:rPr>
              <a:t>application</a:t>
            </a:r>
            <a:r>
              <a:rPr lang="nl-NL" sz="1500" dirty="0">
                <a:solidFill>
                  <a:srgbClr val="FF0000"/>
                </a:solidFill>
                <a:latin typeface="Courier"/>
                <a:cs typeface="Courier"/>
              </a:rPr>
              <a:t>/</a:t>
            </a:r>
            <a:r>
              <a:rPr lang="nl-NL" sz="1500" dirty="0" err="1">
                <a:solidFill>
                  <a:srgbClr val="FF0000"/>
                </a:solidFill>
                <a:latin typeface="Courier"/>
                <a:cs typeface="Courier"/>
              </a:rPr>
              <a:t>warc-fields</a:t>
            </a:r>
            <a:endParaRPr lang="nl-NL" sz="1500" dirty="0">
              <a:solidFill>
                <a:srgbClr val="FF0000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nl-NL" sz="1500" dirty="0">
                <a:solidFill>
                  <a:srgbClr val="FF0000"/>
                </a:solidFill>
                <a:latin typeface="Courier"/>
                <a:cs typeface="Courier"/>
              </a:rPr>
              <a:t>Content-</a:t>
            </a:r>
            <a:r>
              <a:rPr lang="nl-NL" sz="1500" dirty="0" err="1">
                <a:solidFill>
                  <a:srgbClr val="FF0000"/>
                </a:solidFill>
                <a:latin typeface="Courier"/>
                <a:cs typeface="Courier"/>
              </a:rPr>
              <a:t>Length</a:t>
            </a:r>
            <a:r>
              <a:rPr lang="nl-NL" sz="1500" dirty="0">
                <a:solidFill>
                  <a:srgbClr val="FF0000"/>
                </a:solidFill>
                <a:latin typeface="Courier"/>
                <a:cs typeface="Courier"/>
              </a:rPr>
              <a:t>: </a:t>
            </a:r>
            <a:r>
              <a:rPr lang="nl-NL" sz="1500" dirty="0" smtClean="0">
                <a:solidFill>
                  <a:srgbClr val="008000"/>
                </a:solidFill>
                <a:latin typeface="Courier"/>
                <a:cs typeface="Courier"/>
              </a:rPr>
              <a:t>1938</a:t>
            </a:r>
            <a:br>
              <a:rPr lang="nl-NL" sz="1500" dirty="0" smtClean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nl-NL" sz="1500" dirty="0" smtClean="0">
                <a:solidFill>
                  <a:srgbClr val="008000"/>
                </a:solidFill>
                <a:latin typeface="Courier"/>
                <a:cs typeface="Courier"/>
              </a:rPr>
              <a:t/>
            </a:r>
            <a:br>
              <a:rPr lang="nl-NL" sz="1500" dirty="0" smtClean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fi-FI" sz="1500" dirty="0" err="1">
                <a:solidFill>
                  <a:srgbClr val="FF0000"/>
                </a:solidFill>
                <a:latin typeface="Courier"/>
                <a:cs typeface="Courier"/>
              </a:rPr>
              <a:t>outlink</a:t>
            </a:r>
            <a:r>
              <a:rPr lang="fi-FI" sz="1500" dirty="0">
                <a:solidFill>
                  <a:srgbClr val="FF0000"/>
                </a:solidFill>
                <a:latin typeface="Courier"/>
                <a:cs typeface="Courier"/>
              </a:rPr>
              <a:t>: </a:t>
            </a:r>
            <a:r>
              <a:rPr lang="fi-FI" sz="1500" dirty="0" err="1">
                <a:solidFill>
                  <a:srgbClr val="0000FF"/>
                </a:solidFill>
                <a:latin typeface="Courier"/>
                <a:cs typeface="Courier"/>
              </a:rPr>
              <a:t>http://matkelly.com/_images/logo.png</a:t>
            </a:r>
            <a:r>
              <a:rPr lang="fi-FI" sz="1500" dirty="0">
                <a:solidFill>
                  <a:srgbClr val="0000FF"/>
                </a:solidFill>
                <a:latin typeface="Courier"/>
                <a:cs typeface="Courier"/>
              </a:rPr>
              <a:t> E =</a:t>
            </a:r>
            <a:r>
              <a:rPr lang="fi-FI" sz="1500" dirty="0" smtClean="0">
                <a:solidFill>
                  <a:srgbClr val="0000FF"/>
                </a:solidFill>
                <a:latin typeface="Courier"/>
                <a:cs typeface="Courier"/>
              </a:rPr>
              <a:t>EMBED_MISC</a:t>
            </a:r>
          </a:p>
          <a:p>
            <a:pPr marL="0" indent="0">
              <a:buNone/>
            </a:pPr>
            <a:r>
              <a:rPr lang="fi-FI" sz="1500" dirty="0" err="1">
                <a:solidFill>
                  <a:srgbClr val="FF0000"/>
                </a:solidFill>
                <a:latin typeface="Courier"/>
                <a:cs typeface="Courier"/>
              </a:rPr>
              <a:t>outlink</a:t>
            </a:r>
            <a:r>
              <a:rPr lang="fi-FI" sz="1500" dirty="0">
                <a:solidFill>
                  <a:srgbClr val="FF0000"/>
                </a:solidFill>
                <a:latin typeface="Courier"/>
                <a:cs typeface="Courier"/>
              </a:rPr>
              <a:t>: </a:t>
            </a:r>
            <a:r>
              <a:rPr lang="fi-FI" sz="1500" dirty="0" err="1">
                <a:solidFill>
                  <a:srgbClr val="0000FF"/>
                </a:solidFill>
                <a:latin typeface="Courier"/>
                <a:cs typeface="Courier"/>
              </a:rPr>
              <a:t>http://matkelly.com/resume</a:t>
            </a:r>
            <a:r>
              <a:rPr lang="fi-FI" sz="1500" dirty="0">
                <a:solidFill>
                  <a:srgbClr val="0000FF"/>
                </a:solidFill>
                <a:latin typeface="Courier"/>
                <a:cs typeface="Courier"/>
              </a:rPr>
              <a:t>/ L </a:t>
            </a:r>
            <a:r>
              <a:rPr lang="fi-FI" sz="1500" dirty="0" err="1">
                <a:solidFill>
                  <a:srgbClr val="0000FF"/>
                </a:solidFill>
                <a:latin typeface="Courier"/>
                <a:cs typeface="Courier"/>
              </a:rPr>
              <a:t>a/@href</a:t>
            </a:r>
            <a:endParaRPr lang="en-US" sz="1500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9843" y="1251141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Template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Generated @ archive time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Self-descriptive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3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Real </a:t>
            </a:r>
            <a:r>
              <a:rPr lang="en-US" dirty="0" err="1" smtClean="0"/>
              <a:t>warcrequest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FF0000"/>
                </a:solidFill>
                <a:latin typeface="Courier"/>
                <a:cs typeface="Courier"/>
              </a:rPr>
              <a:t>WARC/1.0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F0000"/>
                </a:solidFill>
                <a:latin typeface="Courier"/>
                <a:cs typeface="Courier"/>
              </a:rPr>
              <a:t>WARC-Type: request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F0000"/>
                </a:solidFill>
                <a:latin typeface="Courier"/>
                <a:cs typeface="Courier"/>
              </a:rPr>
              <a:t>WARC-Target-URI: </a:t>
            </a:r>
            <a:r>
              <a:rPr lang="en-US" sz="1500" dirty="0">
                <a:solidFill>
                  <a:srgbClr val="0000FF"/>
                </a:solidFill>
                <a:latin typeface="Courier"/>
                <a:cs typeface="Courier"/>
              </a:rPr>
              <a:t>http://</a:t>
            </a:r>
            <a:r>
              <a:rPr lang="en-US" sz="1500" dirty="0" err="1">
                <a:solidFill>
                  <a:srgbClr val="0000FF"/>
                </a:solidFill>
                <a:latin typeface="Courier"/>
                <a:cs typeface="Courier"/>
              </a:rPr>
              <a:t>matkelly.com</a:t>
            </a:r>
            <a:r>
              <a:rPr lang="en-US" sz="1500" dirty="0">
                <a:solidFill>
                  <a:srgbClr val="0000FF"/>
                </a:solidFill>
                <a:latin typeface="Courier"/>
                <a:cs typeface="Courier"/>
              </a:rPr>
              <a:t>/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F0000"/>
                </a:solidFill>
                <a:latin typeface="Courier"/>
                <a:cs typeface="Courier"/>
              </a:rPr>
              <a:t>WARC-Date: </a:t>
            </a:r>
            <a:r>
              <a:rPr lang="en-US" sz="1500" dirty="0">
                <a:solidFill>
                  <a:srgbClr val="0000FF"/>
                </a:solidFill>
                <a:latin typeface="Courier"/>
                <a:cs typeface="Courier"/>
              </a:rPr>
              <a:t>2014-06-30T22:56:06Z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F0000"/>
                </a:solidFill>
                <a:latin typeface="Courier"/>
                <a:cs typeface="Courier"/>
              </a:rPr>
              <a:t>WARC-Concurrent-To: </a:t>
            </a:r>
            <a:r>
              <a:rPr lang="en-US" sz="1500" dirty="0">
                <a:solidFill>
                  <a:srgbClr val="008000"/>
                </a:solidFill>
                <a:latin typeface="Courier"/>
                <a:cs typeface="Courier"/>
              </a:rPr>
              <a:t>&lt;urn:uuid:ba53adfd-4bd0-9a53-9396-b0dd77e39353&gt;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F0000"/>
                </a:solidFill>
                <a:latin typeface="Courier"/>
                <a:cs typeface="Courier"/>
              </a:rPr>
              <a:t>WARC-Record-ID: </a:t>
            </a:r>
            <a:r>
              <a:rPr lang="en-US" sz="1500" dirty="0">
                <a:solidFill>
                  <a:srgbClr val="008000"/>
                </a:solidFill>
                <a:latin typeface="Courier"/>
                <a:cs typeface="Courier"/>
              </a:rPr>
              <a:t>&lt;urn:uuid:f8e095f3-7b77-f2e6-f592-ce0b63a32f36&gt;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F0000"/>
                </a:solidFill>
                <a:latin typeface="Courier"/>
                <a:cs typeface="Courier"/>
              </a:rPr>
              <a:t>Content-Type: </a:t>
            </a:r>
            <a:r>
              <a:rPr lang="en-US" sz="1500" dirty="0">
                <a:solidFill>
                  <a:srgbClr val="0000FF"/>
                </a:solidFill>
                <a:latin typeface="Courier"/>
                <a:cs typeface="Courier"/>
              </a:rPr>
              <a:t>application/http; </a:t>
            </a:r>
            <a:r>
              <a:rPr lang="en-US" sz="1500" dirty="0" err="1">
                <a:solidFill>
                  <a:srgbClr val="0000FF"/>
                </a:solidFill>
                <a:latin typeface="Courier"/>
                <a:cs typeface="Courier"/>
              </a:rPr>
              <a:t>msgtype</a:t>
            </a:r>
            <a:r>
              <a:rPr lang="en-US" sz="1500" dirty="0">
                <a:solidFill>
                  <a:srgbClr val="0000FF"/>
                </a:solidFill>
                <a:latin typeface="Courier"/>
                <a:cs typeface="Courier"/>
              </a:rPr>
              <a:t>=request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F0000"/>
                </a:solidFill>
                <a:latin typeface="Courier"/>
                <a:cs typeface="Courier"/>
              </a:rPr>
              <a:t>Content-Length: </a:t>
            </a:r>
            <a:r>
              <a:rPr lang="en-US" sz="1500" dirty="0">
                <a:solidFill>
                  <a:srgbClr val="008000"/>
                </a:solidFill>
                <a:latin typeface="Courier"/>
                <a:cs typeface="Courier"/>
              </a:rPr>
              <a:t>317</a:t>
            </a:r>
          </a:p>
          <a:p>
            <a:pPr marL="0" indent="0">
              <a:buNone/>
            </a:pPr>
            <a:endParaRPr lang="en-US" sz="1500" dirty="0">
              <a:solidFill>
                <a:srgbClr val="FF0000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0000FF"/>
                </a:solidFill>
                <a:latin typeface="Courier"/>
                <a:cs typeface="Courier"/>
              </a:rPr>
              <a:t>GET / HTTP/1.1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0000FF"/>
                </a:solidFill>
                <a:latin typeface="Courier"/>
                <a:cs typeface="Courier"/>
              </a:rPr>
              <a:t>Accept: text/</a:t>
            </a:r>
            <a:r>
              <a:rPr lang="en-US" sz="1500" dirty="0" err="1">
                <a:solidFill>
                  <a:srgbClr val="0000FF"/>
                </a:solidFill>
                <a:latin typeface="Courier"/>
                <a:cs typeface="Courier"/>
              </a:rPr>
              <a:t>html,application</a:t>
            </a:r>
            <a:r>
              <a:rPr lang="en-US" sz="1500" dirty="0">
                <a:solidFill>
                  <a:srgbClr val="0000FF"/>
                </a:solidFill>
                <a:latin typeface="Courier"/>
                <a:cs typeface="Courier"/>
              </a:rPr>
              <a:t>/</a:t>
            </a:r>
            <a:r>
              <a:rPr lang="en-US" sz="1500" dirty="0" err="1">
                <a:solidFill>
                  <a:srgbClr val="0000FF"/>
                </a:solidFill>
                <a:latin typeface="Courier"/>
                <a:cs typeface="Courier"/>
              </a:rPr>
              <a:t>xhtml+xml,application</a:t>
            </a:r>
            <a:r>
              <a:rPr lang="en-US" sz="1500" dirty="0">
                <a:solidFill>
                  <a:srgbClr val="0000FF"/>
                </a:solidFill>
                <a:latin typeface="Courier"/>
                <a:cs typeface="Courier"/>
              </a:rPr>
              <a:t>/</a:t>
            </a:r>
            <a:r>
              <a:rPr lang="en-US" sz="1500" dirty="0" err="1">
                <a:solidFill>
                  <a:srgbClr val="0000FF"/>
                </a:solidFill>
                <a:latin typeface="Courier"/>
                <a:cs typeface="Courier"/>
              </a:rPr>
              <a:t>xml;q</a:t>
            </a:r>
            <a:r>
              <a:rPr lang="en-US" sz="1500" dirty="0">
                <a:solidFill>
                  <a:srgbClr val="0000FF"/>
                </a:solidFill>
                <a:latin typeface="Courier"/>
                <a:cs typeface="Courier"/>
              </a:rPr>
              <a:t>=0.9,image/</a:t>
            </a:r>
            <a:r>
              <a:rPr lang="en-US" sz="1500" dirty="0" err="1">
                <a:solidFill>
                  <a:srgbClr val="0000FF"/>
                </a:solidFill>
                <a:latin typeface="Courier"/>
                <a:cs typeface="Courier"/>
              </a:rPr>
              <a:t>webp</a:t>
            </a:r>
            <a:r>
              <a:rPr lang="en-US" sz="1500" dirty="0">
                <a:solidFill>
                  <a:srgbClr val="0000FF"/>
                </a:solidFill>
                <a:latin typeface="Courier"/>
                <a:cs typeface="Courier"/>
              </a:rPr>
              <a:t>,*/*;q=0.8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0000FF"/>
                </a:solidFill>
                <a:latin typeface="Courier"/>
                <a:cs typeface="Courier"/>
              </a:rPr>
              <a:t>User-Agent: Mozilla/5.0 (Macintosh; Intel Mac OS X 10_9_3) </a:t>
            </a:r>
            <a:r>
              <a:rPr lang="en-US" sz="1500" dirty="0" err="1">
                <a:solidFill>
                  <a:srgbClr val="0000FF"/>
                </a:solidFill>
                <a:latin typeface="Courier"/>
                <a:cs typeface="Courier"/>
              </a:rPr>
              <a:t>AppleWebKit</a:t>
            </a:r>
            <a:r>
              <a:rPr lang="en-US" sz="1500" dirty="0">
                <a:solidFill>
                  <a:srgbClr val="0000FF"/>
                </a:solidFill>
                <a:latin typeface="Courier"/>
                <a:cs typeface="Courier"/>
              </a:rPr>
              <a:t>/537.36 (KHTML, like Gecko) Chrome/35.0.1916.153 Safari/537.36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0000FF"/>
                </a:solidFill>
                <a:latin typeface="Courier"/>
                <a:cs typeface="Courier"/>
              </a:rPr>
              <a:t>Accept-Encoding: </a:t>
            </a:r>
            <a:r>
              <a:rPr lang="en-US" sz="1500" dirty="0" err="1">
                <a:solidFill>
                  <a:srgbClr val="0000FF"/>
                </a:solidFill>
                <a:latin typeface="Courier"/>
                <a:cs typeface="Courier"/>
              </a:rPr>
              <a:t>gzip,deflate,sdch</a:t>
            </a:r>
            <a:endParaRPr lang="en-US" sz="1500" dirty="0">
              <a:solidFill>
                <a:srgbClr val="0000FF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0000FF"/>
                </a:solidFill>
                <a:latin typeface="Courier"/>
                <a:cs typeface="Courier"/>
              </a:rPr>
              <a:t>Accept-Language: </a:t>
            </a:r>
            <a:r>
              <a:rPr lang="en-US" sz="1500" dirty="0" err="1">
                <a:solidFill>
                  <a:srgbClr val="0000FF"/>
                </a:solidFill>
                <a:latin typeface="Courier"/>
                <a:cs typeface="Courier"/>
              </a:rPr>
              <a:t>en-US,en;q</a:t>
            </a:r>
            <a:r>
              <a:rPr lang="en-US" sz="1500" dirty="0">
                <a:solidFill>
                  <a:srgbClr val="0000FF"/>
                </a:solidFill>
                <a:latin typeface="Courier"/>
                <a:cs typeface="Courier"/>
              </a:rPr>
              <a:t>=0.8,de-DE;q=0.6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9843" y="1251141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Template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Generated @ archive time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Self-descriptive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7325463" y="3848305"/>
            <a:ext cx="230926" cy="192415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45003" y="4411370"/>
            <a:ext cx="1471129" cy="7966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HTTP Request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header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48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Speaker, Mat Kelly: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02127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Year </a:t>
            </a:r>
            <a:r>
              <a:rPr lang="en-US" b="1" dirty="0" smtClean="0">
                <a:solidFill>
                  <a:srgbClr val="0000FF"/>
                </a:solidFill>
              </a:rPr>
              <a:t>PhD</a:t>
            </a:r>
            <a:r>
              <a:rPr lang="en-US" dirty="0" smtClean="0"/>
              <a:t> student</a:t>
            </a:r>
          </a:p>
          <a:p>
            <a:r>
              <a:rPr lang="en-US" dirty="0" smtClean="0"/>
              <a:t>MS Degree: 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BS Degree:  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Previously a researcher</a:t>
            </a:r>
            <a:br>
              <a:rPr lang="en-US" dirty="0" smtClean="0"/>
            </a:br>
            <a:r>
              <a:rPr lang="en-US" dirty="0" smtClean="0"/>
              <a:t>at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BMW</a:t>
            </a:r>
          </a:p>
          <a:p>
            <a:r>
              <a:rPr lang="en-US" dirty="0" smtClean="0"/>
              <a:t>Currently programmer @ </a:t>
            </a:r>
            <a:r>
              <a:rPr lang="en-US" dirty="0" smtClean="0">
                <a:solidFill>
                  <a:srgbClr val="0000FF"/>
                </a:solidFill>
              </a:rPr>
              <a:t>NASA Langley</a:t>
            </a:r>
          </a:p>
          <a:p>
            <a:r>
              <a:rPr lang="en-US" dirty="0"/>
              <a:t>Research </a:t>
            </a:r>
            <a:r>
              <a:rPr lang="en-US" dirty="0" smtClean="0"/>
              <a:t>Assistant @ </a:t>
            </a:r>
            <a:r>
              <a:rPr lang="en-US" dirty="0" smtClean="0">
                <a:solidFill>
                  <a:srgbClr val="3366FF"/>
                </a:solidFill>
              </a:rPr>
              <a:t>ODU WS-DL Research Lab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07075" y="6457170"/>
            <a:ext cx="5058536" cy="365125"/>
          </a:xfrm>
        </p:spPr>
        <p:txBody>
          <a:bodyPr/>
          <a:lstStyle/>
          <a:p>
            <a:pPr algn="l"/>
            <a:r>
              <a:rPr lang="en-US" sz="1400" dirty="0" smtClean="0">
                <a:solidFill>
                  <a:srgbClr val="3366FF"/>
                </a:solidFill>
              </a:rPr>
              <a:t>Research Lab homepage: http://</a:t>
            </a:r>
            <a:r>
              <a:rPr lang="en-US" sz="1400" dirty="0" err="1" smtClean="0">
                <a:solidFill>
                  <a:srgbClr val="3366FF"/>
                </a:solidFill>
              </a:rPr>
              <a:t>ws-dl.cs.odu.edu</a:t>
            </a:r>
            <a:r>
              <a:rPr lang="en-US" sz="1400" dirty="0" smtClean="0">
                <a:solidFill>
                  <a:srgbClr val="3366FF"/>
                </a:solidFill>
              </a:rPr>
              <a:t> 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3</a:t>
            </a:fld>
            <a:endParaRPr lang="en-US"/>
          </a:p>
        </p:txBody>
      </p:sp>
      <p:pic>
        <p:nvPicPr>
          <p:cNvPr id="11" name="Picture 10" descr="ami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320" y="61158"/>
            <a:ext cx="1356480" cy="1356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418" y="1625600"/>
            <a:ext cx="3476382" cy="13682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418" y="2993831"/>
            <a:ext cx="1321920" cy="1321920"/>
          </a:xfrm>
          <a:prstGeom prst="rect">
            <a:avLst/>
          </a:prstGeom>
        </p:spPr>
      </p:pic>
      <p:pic>
        <p:nvPicPr>
          <p:cNvPr id="15" name="Picture 14" descr="800px-BMW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166631"/>
            <a:ext cx="1010085" cy="1010085"/>
          </a:xfrm>
          <a:prstGeom prst="rect">
            <a:avLst/>
          </a:prstGeom>
        </p:spPr>
      </p:pic>
      <p:pic>
        <p:nvPicPr>
          <p:cNvPr id="17" name="Picture 16" descr="imag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285" y="3166631"/>
            <a:ext cx="1092955" cy="910796"/>
          </a:xfrm>
          <a:prstGeom prst="rect">
            <a:avLst/>
          </a:prstGeom>
        </p:spPr>
      </p:pic>
      <p:sp>
        <p:nvSpPr>
          <p:cNvPr id="19" name="Bent Arrow 18"/>
          <p:cNvSpPr/>
          <p:nvPr/>
        </p:nvSpPr>
        <p:spPr>
          <a:xfrm rot="10800000">
            <a:off x="6164413" y="5555520"/>
            <a:ext cx="777569" cy="130247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ooter Placeholder 3"/>
          <p:cNvSpPr txBox="1">
            <a:spLocks/>
          </p:cNvSpPr>
          <p:nvPr/>
        </p:nvSpPr>
        <p:spPr>
          <a:xfrm>
            <a:off x="1707075" y="6242907"/>
            <a:ext cx="5058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 smtClean="0">
                <a:solidFill>
                  <a:schemeClr val="tx1"/>
                </a:solidFill>
              </a:rPr>
              <a:t>My homepage:                   http://</a:t>
            </a:r>
            <a:r>
              <a:rPr lang="en-US" sz="1400" dirty="0" err="1" smtClean="0">
                <a:solidFill>
                  <a:schemeClr val="tx1"/>
                </a:solidFill>
              </a:rPr>
              <a:t>www.cs.odu.edu</a:t>
            </a:r>
            <a:r>
              <a:rPr lang="en-US" sz="1400" dirty="0" smtClean="0">
                <a:solidFill>
                  <a:schemeClr val="tx1"/>
                </a:solidFill>
              </a:rPr>
              <a:t>/~</a:t>
            </a:r>
            <a:r>
              <a:rPr lang="en-US" sz="1400" dirty="0" err="1" smtClean="0">
                <a:solidFill>
                  <a:schemeClr val="tx1"/>
                </a:solidFill>
              </a:rPr>
              <a:t>mkelly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2" name="Picture 21" descr="u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33" y="2787946"/>
            <a:ext cx="2017604" cy="6162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0201" y="2190469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0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Real </a:t>
            </a:r>
            <a:r>
              <a:rPr lang="en-US" dirty="0" err="1" smtClean="0"/>
              <a:t>warcresponse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  <a:latin typeface="Courier"/>
                <a:cs typeface="Courier"/>
              </a:rPr>
              <a:t>WARC/1.0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  <a:latin typeface="Courier"/>
                <a:cs typeface="Courier"/>
              </a:rPr>
              <a:t>WARC-Type: response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  <a:latin typeface="Courier"/>
                <a:cs typeface="Courier"/>
              </a:rPr>
              <a:t>WARC-Target-URI: </a:t>
            </a: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http://</a:t>
            </a:r>
            <a:r>
              <a:rPr lang="en-US" sz="1400" dirty="0" err="1">
                <a:solidFill>
                  <a:srgbClr val="0000FF"/>
                </a:solidFill>
                <a:latin typeface="Courier"/>
                <a:cs typeface="Courier"/>
              </a:rPr>
              <a:t>matkelly.com</a:t>
            </a: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/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  <a:latin typeface="Courier"/>
                <a:cs typeface="Courier"/>
              </a:rPr>
              <a:t>WARC-Date: </a:t>
            </a: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2014-06-30T22:56:06Z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  <a:latin typeface="Courier"/>
                <a:cs typeface="Courier"/>
              </a:rPr>
              <a:t>WARC-Record-ID: </a:t>
            </a:r>
            <a:r>
              <a:rPr lang="en-US" sz="1400" dirty="0">
                <a:solidFill>
                  <a:srgbClr val="008000"/>
                </a:solidFill>
                <a:latin typeface="Courier"/>
                <a:cs typeface="Courier"/>
              </a:rPr>
              <a:t>&lt;urn:uuid:f93eafa7-24c5-c29f-e17f-e0627201b7f1&gt;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  <a:latin typeface="Courier"/>
                <a:cs typeface="Courier"/>
              </a:rPr>
              <a:t>Content-Type: </a:t>
            </a: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application/http; </a:t>
            </a:r>
            <a:r>
              <a:rPr lang="en-US" sz="1400" dirty="0" err="1">
                <a:solidFill>
                  <a:srgbClr val="0000FF"/>
                </a:solidFill>
                <a:latin typeface="Courier"/>
                <a:cs typeface="Courier"/>
              </a:rPr>
              <a:t>msgtype</a:t>
            </a: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=response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  <a:latin typeface="Courier"/>
                <a:cs typeface="Courier"/>
              </a:rPr>
              <a:t>Content-Length: </a:t>
            </a:r>
            <a:r>
              <a:rPr lang="en-US" sz="1400" dirty="0">
                <a:solidFill>
                  <a:srgbClr val="008000"/>
                </a:solidFill>
                <a:latin typeface="Courier"/>
                <a:cs typeface="Courier"/>
              </a:rPr>
              <a:t>12662</a:t>
            </a:r>
          </a:p>
          <a:p>
            <a:pPr marL="0" indent="0">
              <a:buNone/>
            </a:pPr>
            <a:endParaRPr lang="en-US" sz="1400" dirty="0">
              <a:solidFill>
                <a:srgbClr val="FF0000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HTTP/1.1 200 OK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Date: Mon, 30 Jun 2014 22:56:04 GMT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Server: Apache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Vary: Accept-Encoding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Content-Encoding: </a:t>
            </a:r>
            <a:r>
              <a:rPr lang="en-US" sz="1400" dirty="0" err="1">
                <a:solidFill>
                  <a:srgbClr val="0000FF"/>
                </a:solidFill>
                <a:latin typeface="Courier"/>
                <a:cs typeface="Courier"/>
              </a:rPr>
              <a:t>gzip</a:t>
            </a:r>
            <a:endParaRPr lang="en-US" sz="1400" dirty="0">
              <a:solidFill>
                <a:srgbClr val="0000FF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Content-Length: 4824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Keep-Alive: timeout=2, max=100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Connection: Keep-Alive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Content-Type: text/html</a:t>
            </a:r>
          </a:p>
          <a:p>
            <a:pPr marL="0" indent="0">
              <a:buNone/>
            </a:pPr>
            <a:endParaRPr lang="en-US" sz="1400" dirty="0">
              <a:solidFill>
                <a:srgbClr val="0000FF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&lt;!DOCTYPE html&gt;&lt;html </a:t>
            </a:r>
            <a:r>
              <a:rPr lang="en-US" sz="1400" dirty="0" err="1">
                <a:solidFill>
                  <a:srgbClr val="0000FF"/>
                </a:solidFill>
                <a:latin typeface="Courier"/>
                <a:cs typeface="Courier"/>
              </a:rPr>
              <a:t>xmlns</a:t>
            </a: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="http://www.w3.org/1999/</a:t>
            </a:r>
            <a:r>
              <a:rPr lang="en-US" sz="1400" dirty="0" err="1">
                <a:solidFill>
                  <a:srgbClr val="0000FF"/>
                </a:solidFill>
                <a:latin typeface="Courier"/>
                <a:cs typeface="Courier"/>
              </a:rPr>
              <a:t>xhtml</a:t>
            </a: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" </a:t>
            </a:r>
            <a:r>
              <a:rPr lang="en-US" sz="1400" dirty="0" err="1">
                <a:solidFill>
                  <a:srgbClr val="0000FF"/>
                </a:solidFill>
                <a:latin typeface="Courier"/>
                <a:cs typeface="Courier"/>
              </a:rPr>
              <a:t>xml:lang</a:t>
            </a: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="en" </a:t>
            </a:r>
            <a:r>
              <a:rPr lang="en-US" sz="1400" dirty="0" err="1">
                <a:solidFill>
                  <a:srgbClr val="0000FF"/>
                </a:solidFill>
                <a:latin typeface="Courier"/>
                <a:cs typeface="Courier"/>
              </a:rPr>
              <a:t>lang</a:t>
            </a:r>
            <a:r>
              <a:rPr lang="en-US" sz="1400" dirty="0">
                <a:solidFill>
                  <a:srgbClr val="0000FF"/>
                </a:solidFill>
                <a:latin typeface="Courier"/>
                <a:cs typeface="Courier"/>
              </a:rPr>
              <a:t>="en"&gt;&lt;head&gt;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9843" y="1251141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Template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Generated @ archive time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Self-descriptive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30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45003" y="4411370"/>
            <a:ext cx="1471129" cy="7966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HTTP Response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header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7325463" y="3732856"/>
            <a:ext cx="219540" cy="220636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45003" y="5876182"/>
            <a:ext cx="1471129" cy="7966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HTTP Response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body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7325463" y="6126163"/>
            <a:ext cx="219540" cy="595312"/>
          </a:xfrm>
          <a:prstGeom prst="rightBrace">
            <a:avLst>
              <a:gd name="adj1" fmla="val 8333"/>
              <a:gd name="adj2" fmla="val 2726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9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File System </a:t>
            </a:r>
            <a:r>
              <a:rPr lang="en-US" dirty="0"/>
              <a:t>P</a:t>
            </a:r>
            <a:r>
              <a:rPr lang="en-US" dirty="0" smtClean="0"/>
              <a:t>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567" y="1600200"/>
            <a:ext cx="8686801" cy="4525963"/>
          </a:xfrm>
        </p:spPr>
        <p:txBody>
          <a:bodyPr/>
          <a:lstStyle/>
          <a:p>
            <a:r>
              <a:rPr lang="en-US" dirty="0" smtClean="0"/>
              <a:t>WARC strings must be saved to file system</a:t>
            </a:r>
          </a:p>
          <a:p>
            <a:r>
              <a:rPr lang="en-US" dirty="0" smtClean="0"/>
              <a:t>JS provides access to HTML5 </a:t>
            </a:r>
            <a:r>
              <a:rPr lang="en-US" dirty="0" err="1" smtClean="0"/>
              <a:t>localStorage</a:t>
            </a:r>
            <a:endParaRPr lang="en-US" dirty="0" smtClean="0"/>
          </a:p>
          <a:p>
            <a:pPr lvl="1"/>
            <a:r>
              <a:rPr lang="en-US" dirty="0" smtClean="0"/>
              <a:t>Limited to sandbox, 5 MB</a:t>
            </a:r>
          </a:p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NEW </a:t>
            </a:r>
            <a:r>
              <a:rPr lang="en-US" dirty="0" smtClean="0"/>
              <a:t>Chrome extension API allows unlimited MB</a:t>
            </a:r>
          </a:p>
          <a:p>
            <a:pPr lvl="1"/>
            <a:r>
              <a:rPr lang="en-US" dirty="0" err="1" smtClean="0"/>
              <a:t>chrome.storage</a:t>
            </a:r>
            <a:r>
              <a:rPr lang="en-US" dirty="0" smtClean="0"/>
              <a:t> instead of </a:t>
            </a:r>
            <a:r>
              <a:rPr lang="en-US" dirty="0" err="1" smtClean="0"/>
              <a:t>localStorage</a:t>
            </a:r>
            <a:endParaRPr lang="en-US" dirty="0" smtClean="0"/>
          </a:p>
          <a:p>
            <a:r>
              <a:rPr lang="en-US" dirty="0" smtClean="0"/>
              <a:t>HTML5 W3C </a:t>
            </a:r>
            <a:r>
              <a:rPr lang="en-US" dirty="0" err="1" smtClean="0"/>
              <a:t>saveAs</a:t>
            </a:r>
            <a:r>
              <a:rPr lang="en-US" dirty="0" smtClean="0"/>
              <a:t>() support is limited</a:t>
            </a:r>
          </a:p>
          <a:p>
            <a:r>
              <a:rPr lang="en-US" dirty="0" err="1" smtClean="0"/>
              <a:t>FileSaver.js</a:t>
            </a:r>
            <a:r>
              <a:rPr lang="en-US" dirty="0" smtClean="0"/>
              <a:t> provides </a:t>
            </a:r>
            <a:r>
              <a:rPr lang="en-US" dirty="0" err="1" smtClean="0"/>
              <a:t>polyfill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Limited to ~ 360 MB/file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869" y="235995"/>
            <a:ext cx="1364205" cy="13642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7598"/>
            <a:ext cx="3916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eligrey</a:t>
            </a:r>
            <a:r>
              <a:rPr lang="en-US" dirty="0"/>
              <a:t>/</a:t>
            </a:r>
            <a:r>
              <a:rPr lang="en-US" dirty="0" err="1"/>
              <a:t>FileSaver.js</a:t>
            </a:r>
            <a:r>
              <a:rPr lang="en-US" dirty="0"/>
              <a:t>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31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52" y="3379203"/>
            <a:ext cx="476412" cy="4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9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Capture 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limited to </a:t>
            </a:r>
            <a:r>
              <a:rPr lang="en-US" dirty="0" err="1" smtClean="0"/>
              <a:t>robots.txt</a:t>
            </a:r>
            <a:endParaRPr lang="en-US" dirty="0" smtClean="0"/>
          </a:p>
          <a:p>
            <a:r>
              <a:rPr lang="en-US" dirty="0" smtClean="0"/>
              <a:t>Native JS Support</a:t>
            </a:r>
            <a:br>
              <a:rPr lang="en-US" dirty="0" smtClean="0"/>
            </a:br>
            <a:r>
              <a:rPr lang="en-US" dirty="0" smtClean="0"/>
              <a:t>	(from browser)</a:t>
            </a:r>
          </a:p>
          <a:p>
            <a:r>
              <a:rPr lang="en-US" dirty="0" smtClean="0"/>
              <a:t>User accessible</a:t>
            </a:r>
          </a:p>
          <a:p>
            <a:pPr lvl="1"/>
            <a:r>
              <a:rPr lang="en-US" dirty="0" smtClean="0"/>
              <a:t>No URI delegation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C:\Documents and Settings\Matthew\My Documents\My Dropbox\Conferences\DigitalPreservation 2012\thecircles2_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2858" y="1600200"/>
            <a:ext cx="4465542" cy="47244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73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operation: </a:t>
            </a:r>
            <a:br>
              <a:rPr lang="en-US" dirty="0" smtClean="0"/>
            </a:br>
            <a:r>
              <a:rPr lang="en-US" dirty="0" smtClean="0"/>
              <a:t>	navigate, </a:t>
            </a:r>
            <a:r>
              <a:rPr lang="en-US" dirty="0" smtClean="0">
                <a:solidFill>
                  <a:srgbClr val="FF0000"/>
                </a:solidFill>
              </a:rPr>
              <a:t>click a button</a:t>
            </a:r>
          </a:p>
          <a:p>
            <a:r>
              <a:rPr lang="en-US" dirty="0" smtClean="0"/>
              <a:t>Files </a:t>
            </a:r>
            <a:r>
              <a:rPr lang="en-US" dirty="0" smtClean="0">
                <a:solidFill>
                  <a:srgbClr val="0000FF"/>
                </a:solidFill>
              </a:rPr>
              <a:t>downloaded</a:t>
            </a:r>
            <a:r>
              <a:rPr lang="en-US" dirty="0" smtClean="0"/>
              <a:t> with</a:t>
            </a:r>
            <a:br>
              <a:rPr lang="en-US" dirty="0" smtClean="0"/>
            </a:br>
            <a:r>
              <a:rPr lang="en-US" dirty="0" smtClean="0"/>
              <a:t>smart defaults to HDD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 descr="Screen Shot 2014-07-01 at 10.39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56" y="1600200"/>
            <a:ext cx="4234332" cy="3509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771" y="3308350"/>
            <a:ext cx="2400300" cy="15240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856" y="3714477"/>
            <a:ext cx="2692400" cy="482600"/>
          </a:xfrm>
          <a:prstGeom prst="rect">
            <a:avLst/>
          </a:prstGeom>
          <a:ln w="57150" cmpd="sng">
            <a:solidFill>
              <a:srgbClr val="0000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5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199" y="1600200"/>
            <a:ext cx="8596359" cy="4525963"/>
          </a:xfrm>
        </p:spPr>
        <p:txBody>
          <a:bodyPr/>
          <a:lstStyle/>
          <a:p>
            <a:r>
              <a:rPr lang="en-US" dirty="0" smtClean="0"/>
              <a:t>We may not want our personal info in archives</a:t>
            </a:r>
          </a:p>
          <a:p>
            <a:r>
              <a:rPr lang="en-US" dirty="0" smtClean="0"/>
              <a:t>Your  </a:t>
            </a:r>
            <a:r>
              <a:rPr lang="en-US" sz="2400" dirty="0" smtClean="0">
                <a:latin typeface="Courier"/>
                <a:cs typeface="Courier"/>
              </a:rPr>
              <a:t>http://</a:t>
            </a:r>
            <a:r>
              <a:rPr lang="en-US" sz="2400" dirty="0" err="1" smtClean="0">
                <a:latin typeface="Courier"/>
                <a:cs typeface="Courier"/>
              </a:rPr>
              <a:t>facebook.com</a:t>
            </a:r>
            <a:r>
              <a:rPr lang="en-US" sz="2400" dirty="0" smtClean="0">
                <a:latin typeface="Courier"/>
                <a:cs typeface="Courier"/>
              </a:rPr>
              <a:t> </a:t>
            </a: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mine are vastly different</a:t>
            </a:r>
          </a:p>
          <a:p>
            <a:pPr lvl="1"/>
            <a:r>
              <a:rPr lang="en-US" dirty="0" smtClean="0"/>
              <a:t>…but same URI!</a:t>
            </a:r>
          </a:p>
          <a:p>
            <a:r>
              <a:rPr lang="en-US" dirty="0" smtClean="0"/>
              <a:t>Even if we capture it,</a:t>
            </a:r>
            <a:br>
              <a:rPr lang="en-US" dirty="0" smtClean="0"/>
            </a:br>
            <a:r>
              <a:rPr lang="en-US" dirty="0" smtClean="0"/>
              <a:t>it might not be </a:t>
            </a:r>
            <a:r>
              <a:rPr lang="en-US" dirty="0" err="1" smtClean="0"/>
              <a:t>replayable</a:t>
            </a:r>
            <a:endParaRPr lang="en-US" dirty="0" smtClean="0"/>
          </a:p>
          <a:p>
            <a:pPr lvl="1"/>
            <a:r>
              <a:rPr lang="en-US" dirty="0" smtClean="0"/>
              <a:t>Limited by replay system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042025" y="3647462"/>
            <a:ext cx="3644775" cy="3099669"/>
            <a:chOff x="2445311" y="2389355"/>
            <a:chExt cx="6165615" cy="49740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45311" y="2389355"/>
              <a:ext cx="6165615" cy="497408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7164" y="5942063"/>
              <a:ext cx="5198750" cy="849797"/>
            </a:xfrm>
            <a:prstGeom prst="rect">
              <a:avLst/>
            </a:prstGeom>
            <a:ln w="76200" cmpd="sng">
              <a:solidFill>
                <a:srgbClr val="FF0000"/>
              </a:solidFill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Caveats of Personal Web Archiving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892448" y="3039309"/>
            <a:ext cx="3161110" cy="2534552"/>
            <a:chOff x="8388264" y="3821798"/>
            <a:chExt cx="3161110" cy="2534552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8264" y="3821798"/>
              <a:ext cx="3161110" cy="253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87857" y="5194761"/>
              <a:ext cx="931402" cy="931402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0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Work/Outstanding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US" dirty="0" smtClean="0"/>
              <a:t>Direct upload of WARC to server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Comprehensive Site Archiving (e.g., all your        )</a:t>
            </a:r>
          </a:p>
          <a:p>
            <a:r>
              <a:rPr lang="en-US" dirty="0" smtClean="0"/>
              <a:t>Annotation of Web Pages</a:t>
            </a:r>
          </a:p>
          <a:p>
            <a:r>
              <a:rPr lang="en-US" dirty="0" smtClean="0"/>
              <a:t>Grouping WARCs into archival collections</a:t>
            </a:r>
          </a:p>
          <a:p>
            <a:r>
              <a:rPr lang="en-US" dirty="0" smtClean="0"/>
              <a:t>Periodic, automated execution</a:t>
            </a:r>
          </a:p>
          <a:p>
            <a:r>
              <a:rPr lang="en-US" dirty="0" smtClean="0"/>
              <a:t>Portable JS WARC interaction library</a:t>
            </a:r>
          </a:p>
          <a:p>
            <a:r>
              <a:rPr lang="en-US" dirty="0" smtClean="0"/>
              <a:t>Much more!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002" y="2193014"/>
            <a:ext cx="667558" cy="66755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35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14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But…Isn’t This Just Coding</a:t>
            </a:r>
            <a:br>
              <a:rPr lang="en-US" dirty="0" smtClean="0"/>
            </a:br>
            <a:r>
              <a:rPr lang="en-US" dirty="0" smtClean="0"/>
              <a:t>and Not Research?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WARC work in the JS space is non-existent!</a:t>
            </a:r>
          </a:p>
          <a:p>
            <a:r>
              <a:rPr lang="en-US" dirty="0" smtClean="0"/>
              <a:t>Initial implementations have already uncovered limitations</a:t>
            </a:r>
          </a:p>
          <a:p>
            <a:r>
              <a:rPr lang="en-US" dirty="0" smtClean="0"/>
              <a:t>JS tech has evolved, opened new doors for functionality</a:t>
            </a:r>
          </a:p>
          <a:p>
            <a:r>
              <a:rPr lang="en-US" dirty="0" err="1" smtClean="0"/>
              <a:t>WARCreate</a:t>
            </a:r>
            <a:r>
              <a:rPr lang="en-US" dirty="0" smtClean="0"/>
              <a:t> is state-of-the art for using JavaScript/Browsers </a:t>
            </a:r>
            <a:r>
              <a:rPr lang="en-US" b="1" u="sng" dirty="0" smtClean="0">
                <a:solidFill>
                  <a:srgbClr val="008000"/>
                </a:solidFill>
              </a:rPr>
              <a:t>FOR</a:t>
            </a:r>
            <a:r>
              <a:rPr lang="en-US" dirty="0" smtClean="0"/>
              <a:t> archiving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36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95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Browser-Based Digital Preservation</a:t>
            </a:r>
            <a:br>
              <a:rPr lang="en-US" dirty="0"/>
            </a:br>
            <a:r>
              <a:rPr lang="en-US" dirty="0" err="1" smtClean="0"/>
              <a:t>WARCreate</a:t>
            </a:r>
            <a:r>
              <a:rPr lang="en-US" dirty="0" smtClean="0"/>
              <a:t> as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Publications</a:t>
            </a:r>
          </a:p>
          <a:p>
            <a:pPr lvl="1"/>
            <a:r>
              <a:rPr lang="en-US" b="1" dirty="0" smtClean="0"/>
              <a:t>Mat Kelly </a:t>
            </a:r>
            <a:r>
              <a:rPr lang="en-US" dirty="0" smtClean="0"/>
              <a:t>and Michele C. </a:t>
            </a:r>
            <a:r>
              <a:rPr lang="en-US" dirty="0" err="1" smtClean="0"/>
              <a:t>Weigle</a:t>
            </a:r>
            <a:r>
              <a:rPr lang="en-US" dirty="0" smtClean="0"/>
              <a:t>, "</a:t>
            </a:r>
            <a:r>
              <a:rPr lang="en-US" dirty="0" err="1" smtClean="0"/>
              <a:t>WARCreate</a:t>
            </a:r>
            <a:r>
              <a:rPr lang="en-US" dirty="0" smtClean="0"/>
              <a:t> - Create </a:t>
            </a:r>
            <a:r>
              <a:rPr lang="en-US" dirty="0" err="1" smtClean="0"/>
              <a:t>Wayback</a:t>
            </a:r>
            <a:r>
              <a:rPr lang="en-US" dirty="0" smtClean="0"/>
              <a:t>-Consumable WARC Files from Any Webpage," In Proceedings of the ACM/IEEE Joint Conference on Digital Libraries (JCDL). Washington, DC, June 2012, pp. 437-438</a:t>
            </a:r>
          </a:p>
          <a:p>
            <a:pPr lvl="1"/>
            <a:r>
              <a:rPr lang="en-US" b="1" dirty="0" smtClean="0"/>
              <a:t>Mat Kelly</a:t>
            </a:r>
            <a:r>
              <a:rPr lang="en-US" dirty="0" smtClean="0"/>
              <a:t>, Michele C. </a:t>
            </a:r>
            <a:r>
              <a:rPr lang="en-US" dirty="0" err="1" smtClean="0"/>
              <a:t>Weigle</a:t>
            </a:r>
            <a:r>
              <a:rPr lang="en-US" dirty="0" smtClean="0"/>
              <a:t> and Michael L. Nelson. "</a:t>
            </a:r>
            <a:r>
              <a:rPr lang="en-US" dirty="0" err="1" smtClean="0"/>
              <a:t>WARCreate</a:t>
            </a:r>
            <a:r>
              <a:rPr lang="en-US" dirty="0" smtClean="0"/>
              <a:t> - Create </a:t>
            </a:r>
            <a:r>
              <a:rPr lang="en-US" dirty="0" err="1" smtClean="0"/>
              <a:t>Wayback</a:t>
            </a:r>
            <a:r>
              <a:rPr lang="en-US" dirty="0" smtClean="0"/>
              <a:t>-Consumable WARC Files from Any Webpage," Digital Preservation 2012, Tools Demo Session: Web Archiving; 2012 Jul 25; Washington, DC.</a:t>
            </a:r>
          </a:p>
          <a:p>
            <a:pPr lvl="1"/>
            <a:r>
              <a:rPr lang="en-US" b="1" dirty="0" smtClean="0"/>
              <a:t>Mat Kelly</a:t>
            </a:r>
            <a:r>
              <a:rPr lang="en-US" dirty="0" smtClean="0"/>
              <a:t>, Michael L. Nelson and Michele C. </a:t>
            </a:r>
            <a:r>
              <a:rPr lang="en-US" dirty="0" err="1" smtClean="0"/>
              <a:t>Weigle</a:t>
            </a:r>
            <a:r>
              <a:rPr lang="en-US" dirty="0" smtClean="0"/>
              <a:t>. "</a:t>
            </a:r>
            <a:r>
              <a:rPr lang="en-US" dirty="0" err="1" smtClean="0"/>
              <a:t>WARCreate</a:t>
            </a:r>
            <a:r>
              <a:rPr lang="en-US" dirty="0" smtClean="0"/>
              <a:t> and WAIL: WARC, </a:t>
            </a:r>
            <a:r>
              <a:rPr lang="en-US" dirty="0" err="1" smtClean="0"/>
              <a:t>Wayback</a:t>
            </a:r>
            <a:r>
              <a:rPr lang="en-US" dirty="0" smtClean="0"/>
              <a:t> and </a:t>
            </a:r>
            <a:r>
              <a:rPr lang="en-US" dirty="0" err="1" smtClean="0"/>
              <a:t>Heritrix</a:t>
            </a:r>
            <a:r>
              <a:rPr lang="en-US" dirty="0" smtClean="0"/>
              <a:t> Made Easy," Digital Preservation 2013, Workshops and Sessions: Web Archiving; 2013 Jul 24; Alexandria, VA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Academic Funding</a:t>
            </a:r>
          </a:p>
          <a:p>
            <a:pPr lvl="1"/>
            <a:r>
              <a:rPr lang="en-US" dirty="0"/>
              <a:t>Archive What I See Now: Bringing Institutional Web Archiving Tools to the Individual Researcher, National Endowment for the Humanities (NEH), Digital Humanities Start-Up Grant, HD-51670-13, May 2013 - Dec 2014, $</a:t>
            </a:r>
            <a:r>
              <a:rPr lang="en-US" dirty="0" smtClean="0"/>
              <a:t>57,892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Notoriety</a:t>
            </a:r>
          </a:p>
          <a:p>
            <a:pPr lvl="1"/>
            <a:r>
              <a:rPr lang="en-US" dirty="0" smtClean="0"/>
              <a:t>Future Steward Innovation Award Recipient, National Digital Stewardship Alliance (NDSA) / </a:t>
            </a:r>
            <a:r>
              <a:rPr lang="en-US" b="1" dirty="0" smtClean="0"/>
              <a:t>Library of Congress</a:t>
            </a:r>
            <a:r>
              <a:rPr lang="en-US" dirty="0" smtClean="0"/>
              <a:t>, July 2012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37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32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I Have Traveled as a</a:t>
            </a:r>
            <a:br>
              <a:rPr lang="en-US" dirty="0" smtClean="0"/>
            </a:br>
            <a:r>
              <a:rPr lang="en-US" dirty="0" smtClean="0"/>
              <a:t>ODU Researcher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38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80" y="1593312"/>
            <a:ext cx="2672894" cy="13863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788" y="1593312"/>
            <a:ext cx="2095784" cy="13877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880" y="1593312"/>
            <a:ext cx="2093469" cy="13863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0840" y="309530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Washington, DC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30321" y="3095308"/>
            <a:ext cx="125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Atlanta, GA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38961" y="3095308"/>
            <a:ext cx="179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College Park, MD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666912"/>
            <a:ext cx="2061639" cy="13744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0302" y="514850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Salt Lake City, UT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8741" y="3666912"/>
            <a:ext cx="2061639" cy="13744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31708" y="5148508"/>
            <a:ext cx="181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 Francisco, CA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3666912"/>
            <a:ext cx="1815280" cy="13744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558582" y="5176828"/>
            <a:ext cx="174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London, England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918337" y="5432908"/>
            <a:ext cx="934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(Sept 2014)</a:t>
            </a:r>
            <a:endParaRPr lang="en-US" sz="1200" i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59662" y="4210341"/>
            <a:ext cx="609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…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7157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2158"/>
            <a:ext cx="9144000" cy="675762"/>
          </a:xfrm>
        </p:spPr>
        <p:txBody>
          <a:bodyPr>
            <a:normAutofit/>
          </a:bodyPr>
          <a:lstStyle/>
          <a:p>
            <a:r>
              <a:rPr lang="en-US" sz="3000" dirty="0"/>
              <a:t>Browser-</a:t>
            </a:r>
            <a:r>
              <a:rPr lang="en-US" sz="3000" dirty="0" smtClean="0"/>
              <a:t>Based Digital </a:t>
            </a:r>
            <a:r>
              <a:rPr lang="en-US" sz="3000" dirty="0"/>
              <a:t>Preservation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09561" y="5997175"/>
            <a:ext cx="4392304" cy="72430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http://</a:t>
            </a:r>
            <a:r>
              <a:rPr lang="en-US" sz="2400" dirty="0" err="1" smtClean="0">
                <a:solidFill>
                  <a:schemeClr val="tx1"/>
                </a:solidFill>
              </a:rPr>
              <a:t>ws-dl.cs.odu.edu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http://</a:t>
            </a:r>
            <a:r>
              <a:rPr lang="en-US" sz="2400" dirty="0" err="1" smtClean="0">
                <a:solidFill>
                  <a:schemeClr val="tx1"/>
                </a:solidFill>
              </a:rPr>
              <a:t>www.cs.odu.edu</a:t>
            </a:r>
            <a:r>
              <a:rPr lang="en-US" sz="2400" dirty="0" smtClean="0">
                <a:solidFill>
                  <a:schemeClr val="tx1"/>
                </a:solidFill>
              </a:rPr>
              <a:t>/~</a:t>
            </a:r>
            <a:r>
              <a:rPr lang="en-US" sz="2400" dirty="0" err="1" smtClean="0">
                <a:solidFill>
                  <a:schemeClr val="tx1"/>
                </a:solidFill>
              </a:rPr>
              <a:t>mkelly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39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64243" y="1962535"/>
            <a:ext cx="1410309" cy="1740770"/>
            <a:chOff x="239866" y="1602910"/>
            <a:chExt cx="2400827" cy="278532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5131" y="1602910"/>
              <a:ext cx="1665562" cy="185544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711" y="1779841"/>
              <a:ext cx="1833840" cy="244512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857" y="2112035"/>
              <a:ext cx="1740936" cy="224163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866" y="2401030"/>
              <a:ext cx="1752615" cy="198720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5" name="TextBox 14"/>
          <p:cNvSpPr txBox="1"/>
          <p:nvPr/>
        </p:nvSpPr>
        <p:spPr>
          <a:xfrm>
            <a:off x="2086868" y="1962535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ym typeface="Wingdings"/>
              </a:rPr>
              <a:t></a:t>
            </a:r>
            <a:r>
              <a:rPr lang="en-US" sz="2400" b="1" dirty="0" smtClean="0"/>
              <a:t>Publications</a:t>
            </a:r>
            <a:endParaRPr lang="en-US" sz="2400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6701865" y="2196606"/>
            <a:ext cx="1753428" cy="1483606"/>
            <a:chOff x="6402411" y="1516692"/>
            <a:chExt cx="2741589" cy="232563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0051" y="1516692"/>
              <a:ext cx="1833949" cy="951208"/>
            </a:xfrm>
            <a:prstGeom prst="rect">
              <a:avLst/>
            </a:prstGeo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66369" y="1779841"/>
              <a:ext cx="2061639" cy="1374426"/>
            </a:xfrm>
            <a:prstGeom prst="rect">
              <a:avLst/>
            </a:prstGeo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53200" y="2112035"/>
              <a:ext cx="2095784" cy="1387708"/>
            </a:xfrm>
            <a:prstGeom prst="rect">
              <a:avLst/>
            </a:prstGeo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02411" y="2467900"/>
              <a:ext cx="1815280" cy="1374426"/>
            </a:xfrm>
            <a:prstGeom prst="rect">
              <a:avLst/>
            </a:prstGeo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3" name="TextBox 22"/>
          <p:cNvSpPr txBox="1"/>
          <p:nvPr/>
        </p:nvSpPr>
        <p:spPr>
          <a:xfrm>
            <a:off x="5150062" y="2833846"/>
            <a:ext cx="1276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/>
              <a:t>Travel</a:t>
            </a:r>
            <a:r>
              <a:rPr lang="en-US" sz="2400" b="1" dirty="0" smtClean="0">
                <a:sym typeface="Wingdings"/>
              </a:rPr>
              <a:t></a:t>
            </a:r>
            <a:endParaRPr lang="en-US" sz="2400" b="1" dirty="0"/>
          </a:p>
        </p:txBody>
      </p:sp>
      <p:pic>
        <p:nvPicPr>
          <p:cNvPr id="26" name="Picture 25" descr="nsg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597" y="4306799"/>
            <a:ext cx="819830" cy="8198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8207" y="5126629"/>
            <a:ext cx="1822967" cy="43621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52649" y="4978083"/>
            <a:ext cx="1438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/>
              <a:t>Academic </a:t>
            </a:r>
          </a:p>
          <a:p>
            <a:pPr algn="r"/>
            <a:r>
              <a:rPr lang="en-US" sz="2400" b="1" dirty="0" smtClean="0"/>
              <a:t>Funding</a:t>
            </a:r>
            <a:endParaRPr lang="en-US" sz="2400" b="1" dirty="0"/>
          </a:p>
        </p:txBody>
      </p:sp>
      <p:pic>
        <p:nvPicPr>
          <p:cNvPr id="31" name="Picture 30" descr="nd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43" y="4020585"/>
            <a:ext cx="1410309" cy="338474"/>
          </a:xfrm>
          <a:prstGeom prst="rect">
            <a:avLst/>
          </a:prstGeom>
        </p:spPr>
      </p:pic>
      <p:pic>
        <p:nvPicPr>
          <p:cNvPr id="32" name="Picture 31" descr="Untitled-3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25" y="4359059"/>
            <a:ext cx="598342" cy="7675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41671" y="391388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ym typeface="Wingdings"/>
              </a:rPr>
              <a:t></a:t>
            </a:r>
            <a:r>
              <a:rPr lang="en-US" sz="2400" b="1" dirty="0" smtClean="0"/>
              <a:t>Notoriety</a:t>
            </a:r>
            <a:endParaRPr lang="en-US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041749" y="5032927"/>
            <a:ext cx="486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ym typeface="Wingdings"/>
              </a:rPr>
              <a:t></a:t>
            </a:r>
            <a:endParaRPr lang="en-US" sz="24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  <p:pic>
        <p:nvPicPr>
          <p:cNvPr id="38" name="Picture 37" descr="icon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57" y="30876"/>
            <a:ext cx="1027384" cy="10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Primer: The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9278" cy="4525963"/>
          </a:xfrm>
        </p:spPr>
        <p:txBody>
          <a:bodyPr/>
          <a:lstStyle/>
          <a:p>
            <a:r>
              <a:rPr lang="en-US" dirty="0" smtClean="0"/>
              <a:t>What It Is</a:t>
            </a:r>
          </a:p>
          <a:p>
            <a:pPr lvl="1"/>
            <a:r>
              <a:rPr lang="en-US" dirty="0" smtClean="0"/>
              <a:t>Client-Server Messaging + Payload</a:t>
            </a:r>
          </a:p>
          <a:p>
            <a:pPr lvl="1"/>
            <a:r>
              <a:rPr lang="en-US" dirty="0" smtClean="0"/>
              <a:t>HTML, Images, </a:t>
            </a:r>
            <a:r>
              <a:rPr lang="en-US" dirty="0" err="1" smtClean="0"/>
              <a:t>JavaScripts</a:t>
            </a:r>
            <a:r>
              <a:rPr lang="en-US" dirty="0" smtClean="0"/>
              <a:t>, Multimedia, and more!</a:t>
            </a:r>
          </a:p>
          <a:p>
            <a:r>
              <a:rPr lang="en-US" dirty="0" smtClean="0"/>
              <a:t>Where It Resides</a:t>
            </a:r>
          </a:p>
          <a:p>
            <a:pPr lvl="1"/>
            <a:r>
              <a:rPr lang="en-US" dirty="0" smtClean="0"/>
              <a:t>Live web: remote servers, distributed content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  <p:pic>
        <p:nvPicPr>
          <p:cNvPr id="7" name="Picture 6" descr="1404763487_us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3" y="2122805"/>
            <a:ext cx="707315" cy="707315"/>
          </a:xfrm>
          <a:prstGeom prst="rect">
            <a:avLst/>
          </a:prstGeom>
        </p:spPr>
      </p:pic>
      <p:pic>
        <p:nvPicPr>
          <p:cNvPr id="8" name="Picture 7" descr="1404763824_data-center-px-p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587" y="2122805"/>
            <a:ext cx="707315" cy="70731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7535424" y="2259759"/>
            <a:ext cx="482179" cy="198841"/>
          </a:xfrm>
          <a:prstGeom prst="rightArrow">
            <a:avLst/>
          </a:prstGeom>
          <a:solidFill>
            <a:srgbClr val="3366FF"/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7569981" y="2511579"/>
            <a:ext cx="482179" cy="198841"/>
          </a:xfrm>
          <a:prstGeom prst="rightArrow">
            <a:avLst/>
          </a:prstGeom>
          <a:solidFill>
            <a:srgbClr val="3366FF"/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3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6972321" y="2337298"/>
            <a:ext cx="2091729" cy="9712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400054" y="2335944"/>
            <a:ext cx="1572267" cy="9712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Primer: HTTP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206155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http://</a:t>
            </a:r>
            <a:r>
              <a:rPr lang="en-US" sz="2400" b="1" dirty="0" err="1" smtClean="0"/>
              <a:t>mysite.com</a:t>
            </a:r>
            <a:r>
              <a:rPr lang="en-US" sz="2400" b="1" dirty="0" smtClean="0"/>
              <a:t>/~</a:t>
            </a:r>
            <a:r>
              <a:rPr lang="en-US" sz="2400" b="1" dirty="0" err="1" smtClean="0"/>
              <a:t>jsmith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myPage.html</a:t>
            </a:r>
            <a:endParaRPr lang="en-US" sz="24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975694" y="1667820"/>
            <a:ext cx="51316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40408" y="1667820"/>
            <a:ext cx="140605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74749" y="1667820"/>
            <a:ext cx="280959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24200" y="1649913"/>
            <a:ext cx="95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domain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374749" y="1667820"/>
            <a:ext cx="248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resource path on server</a:t>
            </a:r>
            <a:endParaRPr lang="en-US" i="1" dirty="0"/>
          </a:p>
        </p:txBody>
      </p:sp>
      <p:cxnSp>
        <p:nvCxnSpPr>
          <p:cNvPr id="18" name="Straight Connector 17"/>
          <p:cNvCxnSpPr>
            <a:stCxn id="21" idx="0"/>
          </p:cNvCxnSpPr>
          <p:nvPr/>
        </p:nvCxnSpPr>
        <p:spPr>
          <a:xfrm flipV="1">
            <a:off x="400660" y="1667820"/>
            <a:ext cx="1854954" cy="61550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2276" y="1639316"/>
            <a:ext cx="214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99000"/>
                    </a:schemeClr>
                  </a:glow>
                </a:effectLst>
              </a:rPr>
              <a:t>SCHEME/PROTOCOL</a:t>
            </a:r>
            <a:endParaRPr lang="en-US" b="1" dirty="0">
              <a:effectLst>
                <a:glow rad="101600">
                  <a:schemeClr val="bg1">
                    <a:alpha val="99000"/>
                  </a:schemeClr>
                </a:glow>
              </a:effectLst>
            </a:endParaRPr>
          </a:p>
        </p:txBody>
      </p:sp>
      <p:pic>
        <p:nvPicPr>
          <p:cNvPr id="21" name="Picture 20" descr="1404763487_us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6" y="2283328"/>
            <a:ext cx="866472" cy="8664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96086" y="2374689"/>
            <a:ext cx="612981" cy="61291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56453" y="2990044"/>
            <a:ext cx="883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u</a:t>
            </a:r>
            <a:r>
              <a:rPr lang="en-US" sz="1200" i="1" dirty="0" smtClean="0"/>
              <a:t>ser agent</a:t>
            </a:r>
            <a:br>
              <a:rPr lang="en-US" sz="1200" i="1" dirty="0" smtClean="0"/>
            </a:br>
            <a:r>
              <a:rPr lang="en-US" sz="1200" i="1" dirty="0" smtClean="0"/>
              <a:t>(browser)</a:t>
            </a:r>
            <a:endParaRPr lang="en-US" sz="1200" i="1" dirty="0"/>
          </a:p>
        </p:txBody>
      </p:sp>
      <p:sp>
        <p:nvSpPr>
          <p:cNvPr id="26" name="Right Arrow 25"/>
          <p:cNvSpPr/>
          <p:nvPr/>
        </p:nvSpPr>
        <p:spPr>
          <a:xfrm>
            <a:off x="1539501" y="2631279"/>
            <a:ext cx="2261551" cy="201001"/>
          </a:xfrm>
          <a:prstGeom prst="rightArrow">
            <a:avLst/>
          </a:prstGeom>
          <a:solidFill>
            <a:srgbClr val="3366FF"/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715285" y="2397169"/>
            <a:ext cx="2031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Client Requests Resource</a:t>
            </a:r>
            <a:endParaRPr lang="en-US" sz="1400" dirty="0"/>
          </a:p>
        </p:txBody>
      </p:sp>
      <p:pic>
        <p:nvPicPr>
          <p:cNvPr id="29" name="Picture 28" descr="1404763824_data-center-px-p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5" y="2311679"/>
            <a:ext cx="895027" cy="89502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69116" y="3206706"/>
            <a:ext cx="611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Server</a:t>
            </a:r>
            <a:endParaRPr lang="en-US" sz="1200" i="1" dirty="0"/>
          </a:p>
        </p:txBody>
      </p:sp>
      <p:sp>
        <p:nvSpPr>
          <p:cNvPr id="31" name="Right Arrow 30"/>
          <p:cNvSpPr/>
          <p:nvPr/>
        </p:nvSpPr>
        <p:spPr>
          <a:xfrm rot="10800000">
            <a:off x="1539502" y="3106205"/>
            <a:ext cx="2261551" cy="201001"/>
          </a:xfrm>
          <a:prstGeom prst="rightArrow">
            <a:avLst/>
          </a:prstGeom>
          <a:solidFill>
            <a:srgbClr val="3366FF"/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06148" y="2832280"/>
            <a:ext cx="1397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Server Responds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973601" y="2335944"/>
            <a:ext cx="500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YES!</a:t>
            </a:r>
            <a:endParaRPr lang="en-US" sz="1400" dirty="0"/>
          </a:p>
        </p:txBody>
      </p:sp>
      <p:sp>
        <p:nvSpPr>
          <p:cNvPr id="37" name="Curved Left Arrow 36"/>
          <p:cNvSpPr/>
          <p:nvPr/>
        </p:nvSpPr>
        <p:spPr>
          <a:xfrm>
            <a:off x="4888374" y="2631279"/>
            <a:ext cx="694424" cy="57542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84342" y="2335944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 OK + Resource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5582798" y="3321176"/>
            <a:ext cx="1389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Resource Exists?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7347677" y="3329460"/>
            <a:ext cx="1215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Respond With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5582798" y="2633383"/>
            <a:ext cx="132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NO, it’s moved!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7336742" y="2635224"/>
            <a:ext cx="1295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300-code + URI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5679267" y="2936965"/>
            <a:ext cx="118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NO, it’s gone!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7725527" y="2918490"/>
            <a:ext cx="457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404</a:t>
            </a:r>
            <a:endParaRPr lang="en-US" sz="1400" dirty="0"/>
          </a:p>
        </p:txBody>
      </p:sp>
      <p:sp>
        <p:nvSpPr>
          <p:cNvPr id="48" name="Right Arrow 47"/>
          <p:cNvSpPr/>
          <p:nvPr/>
        </p:nvSpPr>
        <p:spPr>
          <a:xfrm>
            <a:off x="1574700" y="3794285"/>
            <a:ext cx="2261551" cy="201001"/>
          </a:xfrm>
          <a:prstGeom prst="rightArrow">
            <a:avLst/>
          </a:prstGeom>
          <a:solidFill>
            <a:srgbClr val="3366FF"/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584024" y="3403280"/>
            <a:ext cx="22599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Embedded Content in </a:t>
            </a:r>
            <a:r>
              <a:rPr lang="en-US" sz="1400" dirty="0" err="1" smtClean="0"/>
              <a:t>Resp</a:t>
            </a:r>
            <a:r>
              <a:rPr lang="en-US" sz="1400" dirty="0" smtClean="0"/>
              <a:t>?</a:t>
            </a:r>
          </a:p>
          <a:p>
            <a:pPr algn="ctr"/>
            <a:r>
              <a:rPr lang="en-US" sz="1200" i="1" dirty="0" smtClean="0"/>
              <a:t>e.g., images, JavaScript</a:t>
            </a:r>
            <a:endParaRPr lang="en-US" sz="1200" i="1" dirty="0"/>
          </a:p>
        </p:txBody>
      </p:sp>
      <p:sp>
        <p:nvSpPr>
          <p:cNvPr id="50" name="Rectangle 49"/>
          <p:cNvSpPr/>
          <p:nvPr/>
        </p:nvSpPr>
        <p:spPr>
          <a:xfrm>
            <a:off x="6972321" y="3670184"/>
            <a:ext cx="2091729" cy="9712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400054" y="3668830"/>
            <a:ext cx="1572267" cy="9712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973601" y="3668830"/>
            <a:ext cx="500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YES!</a:t>
            </a:r>
            <a:endParaRPr lang="en-US" sz="1400" dirty="0"/>
          </a:p>
        </p:txBody>
      </p:sp>
      <p:sp>
        <p:nvSpPr>
          <p:cNvPr id="53" name="Curved Left Arrow 52"/>
          <p:cNvSpPr/>
          <p:nvPr/>
        </p:nvSpPr>
        <p:spPr>
          <a:xfrm>
            <a:off x="4888374" y="3964165"/>
            <a:ext cx="694424" cy="57542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184342" y="3668830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 OK + Resource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5582798" y="3966269"/>
            <a:ext cx="132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NO, it’s moved!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7336742" y="3968110"/>
            <a:ext cx="1295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300-code + URI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5679267" y="4269851"/>
            <a:ext cx="118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NO, it’s gone!</a:t>
            </a:r>
            <a:endParaRPr lang="en-US" sz="1400" dirty="0"/>
          </a:p>
        </p:txBody>
      </p:sp>
      <p:sp>
        <p:nvSpPr>
          <p:cNvPr id="60" name="TextBox 59"/>
          <p:cNvSpPr txBox="1"/>
          <p:nvPr/>
        </p:nvSpPr>
        <p:spPr>
          <a:xfrm>
            <a:off x="7725527" y="4251376"/>
            <a:ext cx="457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404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 rot="571802">
            <a:off x="2912789" y="4349439"/>
            <a:ext cx="39158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0" b="1" i="1" dirty="0" smtClean="0">
                <a:solidFill>
                  <a:srgbClr val="FF0000"/>
                </a:solidFill>
                <a:latin typeface="Times"/>
                <a:cs typeface="Times"/>
              </a:rPr>
              <a:t>ETC.</a:t>
            </a:r>
            <a:endParaRPr lang="en-US" sz="12800" b="1" i="1" dirty="0">
              <a:solidFill>
                <a:srgbClr val="FF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42631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The Web Is 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 browser accesses website via URI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Browser </a:t>
            </a:r>
            <a:r>
              <a:rPr lang="en-US" dirty="0" smtClean="0">
                <a:solidFill>
                  <a:srgbClr val="008000"/>
                </a:solidFill>
              </a:rPr>
              <a:t>requests </a:t>
            </a:r>
            <a:r>
              <a:rPr lang="en-US" dirty="0" smtClean="0"/>
              <a:t>site’s contents from server</a:t>
            </a:r>
          </a:p>
          <a:p>
            <a:endParaRPr lang="en-US" dirty="0" smtClean="0"/>
          </a:p>
          <a:p>
            <a:r>
              <a:rPr lang="en-US" dirty="0" smtClean="0"/>
              <a:t>Browser displays site’s contents</a:t>
            </a:r>
          </a:p>
          <a:p>
            <a:pPr lvl="1"/>
            <a:r>
              <a:rPr lang="en-US" dirty="0" smtClean="0"/>
              <a:t>Usually requiring multiple requests for embedded resources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583" y="2141556"/>
            <a:ext cx="3372237" cy="686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9582" y="3245676"/>
            <a:ext cx="4917939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FF00"/>
                </a:solidFill>
              </a:rPr>
              <a:t>GET / HTTP/1.1</a:t>
            </a:r>
          </a:p>
          <a:p>
            <a:r>
              <a:rPr lang="fi-FI" dirty="0" err="1" smtClean="0">
                <a:solidFill>
                  <a:srgbClr val="80FF00"/>
                </a:solidFill>
              </a:rPr>
              <a:t>Host</a:t>
            </a:r>
            <a:r>
              <a:rPr lang="fi-FI" dirty="0">
                <a:solidFill>
                  <a:srgbClr val="80FF00"/>
                </a:solidFill>
              </a:rPr>
              <a:t>: </a:t>
            </a:r>
            <a:r>
              <a:rPr lang="fi-FI" dirty="0" err="1" smtClean="0">
                <a:solidFill>
                  <a:srgbClr val="80FF00"/>
                </a:solidFill>
              </a:rPr>
              <a:t>mysite.com</a:t>
            </a:r>
            <a:endParaRPr lang="en-US" dirty="0">
              <a:solidFill>
                <a:srgbClr val="80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8914" y="3419913"/>
            <a:ext cx="209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BEHIND THE SCENES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>
            <a:off x="6205812" y="3501956"/>
            <a:ext cx="311411" cy="210321"/>
          </a:xfrm>
          <a:prstGeom prst="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Browser-Based Digital Preservation http://ws-dl.cs.odu.edu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0378" y="4990675"/>
            <a:ext cx="3656845" cy="1754327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FF00"/>
                </a:solidFill>
              </a:rPr>
              <a:t>HTTP</a:t>
            </a:r>
            <a:r>
              <a:rPr lang="en-US" dirty="0">
                <a:solidFill>
                  <a:srgbClr val="80FF00"/>
                </a:solidFill>
              </a:rPr>
              <a:t>/1.1 200 OK</a:t>
            </a:r>
          </a:p>
          <a:p>
            <a:r>
              <a:rPr lang="en-US" dirty="0" smtClean="0">
                <a:solidFill>
                  <a:srgbClr val="80FF00"/>
                </a:solidFill>
              </a:rPr>
              <a:t>Content</a:t>
            </a:r>
            <a:r>
              <a:rPr lang="en-US" dirty="0">
                <a:solidFill>
                  <a:srgbClr val="80FF00"/>
                </a:solidFill>
              </a:rPr>
              <a:t>-Type: text/html</a:t>
            </a:r>
          </a:p>
          <a:p>
            <a:r>
              <a:rPr lang="en-US" dirty="0" smtClean="0">
                <a:solidFill>
                  <a:srgbClr val="80FF00"/>
                </a:solidFill>
              </a:rPr>
              <a:t> </a:t>
            </a:r>
            <a:endParaRPr lang="en-US" dirty="0">
              <a:solidFill>
                <a:srgbClr val="80FF00"/>
              </a:solidFill>
            </a:endParaRPr>
          </a:p>
          <a:p>
            <a:r>
              <a:rPr lang="en-US" dirty="0">
                <a:solidFill>
                  <a:srgbClr val="80FF00"/>
                </a:solidFill>
              </a:rPr>
              <a:t>&lt;!DOCTYPE html&gt;</a:t>
            </a:r>
          </a:p>
          <a:p>
            <a:r>
              <a:rPr lang="pl-PL" dirty="0">
                <a:solidFill>
                  <a:srgbClr val="80FF00"/>
                </a:solidFill>
              </a:rPr>
              <a:t>&lt;</a:t>
            </a:r>
            <a:r>
              <a:rPr lang="pl-PL" dirty="0" err="1" smtClean="0">
                <a:solidFill>
                  <a:srgbClr val="80FF00"/>
                </a:solidFill>
              </a:rPr>
              <a:t>html</a:t>
            </a:r>
            <a:r>
              <a:rPr lang="pl-PL" dirty="0" smtClean="0">
                <a:solidFill>
                  <a:srgbClr val="80FF00"/>
                </a:solidFill>
              </a:rPr>
              <a:t>&gt;</a:t>
            </a:r>
            <a:endParaRPr lang="pl-PL" dirty="0">
              <a:solidFill>
                <a:srgbClr val="80FF00"/>
              </a:solidFill>
            </a:endParaRPr>
          </a:p>
          <a:p>
            <a:r>
              <a:rPr lang="en-US" dirty="0">
                <a:solidFill>
                  <a:srgbClr val="80FF00"/>
                </a:solidFill>
              </a:rPr>
              <a:t>&lt;head</a:t>
            </a:r>
            <a:r>
              <a:rPr lang="en-US" dirty="0" smtClean="0">
                <a:solidFill>
                  <a:srgbClr val="80FF00"/>
                </a:solidFill>
              </a:rPr>
              <a:t>&gt; …</a:t>
            </a:r>
            <a:endParaRPr lang="en-US" dirty="0">
              <a:solidFill>
                <a:srgbClr val="80FF00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6669623" y="5155195"/>
            <a:ext cx="311411" cy="210321"/>
          </a:xfrm>
          <a:prstGeom prst="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62024" y="4978210"/>
            <a:ext cx="16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HTTP Response</a:t>
            </a:r>
          </a:p>
          <a:p>
            <a:pPr algn="ctr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14" name="Left Arrow 13"/>
          <p:cNvSpPr/>
          <p:nvPr/>
        </p:nvSpPr>
        <p:spPr>
          <a:xfrm>
            <a:off x="6669623" y="6210169"/>
            <a:ext cx="311411" cy="210321"/>
          </a:xfrm>
          <a:prstGeom prst="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62024" y="6033184"/>
            <a:ext cx="16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HTTP Response</a:t>
            </a:r>
          </a:p>
          <a:p>
            <a:pPr algn="ctr"/>
            <a:r>
              <a:rPr lang="en-US" dirty="0" smtClean="0"/>
              <a:t>Entity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24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rved Left Arrow 14"/>
          <p:cNvSpPr/>
          <p:nvPr/>
        </p:nvSpPr>
        <p:spPr>
          <a:xfrm rot="491973">
            <a:off x="7770982" y="3304687"/>
            <a:ext cx="1144113" cy="1831941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Returning to a Page on the Live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Lookup by URI</a:t>
            </a:r>
          </a:p>
          <a:p>
            <a:endParaRPr lang="en-US" dirty="0" smtClean="0"/>
          </a:p>
          <a:p>
            <a:r>
              <a:rPr lang="en-US" dirty="0" smtClean="0"/>
              <a:t>But Site’s Gone</a:t>
            </a:r>
          </a:p>
          <a:p>
            <a:endParaRPr lang="en-US" dirty="0" smtClean="0"/>
          </a:p>
          <a:p>
            <a:r>
              <a:rPr lang="en-US" dirty="0" smtClean="0"/>
              <a:t>Lookup in Web Archives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563" y="1600200"/>
            <a:ext cx="3372237" cy="686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4563" y="2306744"/>
            <a:ext cx="3372237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FF00"/>
                </a:solidFill>
              </a:rPr>
              <a:t>GET / HTTP/1.1</a:t>
            </a:r>
          </a:p>
          <a:p>
            <a:r>
              <a:rPr lang="fi-FI" dirty="0" err="1" smtClean="0">
                <a:solidFill>
                  <a:srgbClr val="80FF00"/>
                </a:solidFill>
              </a:rPr>
              <a:t>Host</a:t>
            </a:r>
            <a:r>
              <a:rPr lang="fi-FI" dirty="0">
                <a:solidFill>
                  <a:srgbClr val="80FF00"/>
                </a:solidFill>
              </a:rPr>
              <a:t>: </a:t>
            </a:r>
            <a:r>
              <a:rPr lang="fi-FI" dirty="0" err="1" smtClean="0">
                <a:solidFill>
                  <a:srgbClr val="80FF00"/>
                </a:solidFill>
              </a:rPr>
              <a:t>mysite.com</a:t>
            </a:r>
            <a:endParaRPr lang="en-US" dirty="0">
              <a:solidFill>
                <a:srgbClr val="80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4563" y="2984521"/>
            <a:ext cx="3372237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FF00"/>
                </a:solidFill>
              </a:rPr>
              <a:t>HTTP</a:t>
            </a:r>
            <a:r>
              <a:rPr lang="en-US" dirty="0">
                <a:solidFill>
                  <a:srgbClr val="80FF00"/>
                </a:solidFill>
              </a:rPr>
              <a:t>/1.1 </a:t>
            </a:r>
            <a:r>
              <a:rPr lang="en-US" dirty="0" smtClean="0">
                <a:solidFill>
                  <a:srgbClr val="80FF00"/>
                </a:solidFill>
              </a:rPr>
              <a:t>404 NOT FOUND</a:t>
            </a:r>
            <a:endParaRPr lang="en-US" dirty="0">
              <a:solidFill>
                <a:srgbClr val="80FF00"/>
              </a:solidFill>
            </a:endParaRPr>
          </a:p>
          <a:p>
            <a:r>
              <a:rPr lang="en-US" dirty="0" smtClean="0">
                <a:solidFill>
                  <a:srgbClr val="80FF00"/>
                </a:solidFill>
              </a:rPr>
              <a:t>Content</a:t>
            </a:r>
            <a:r>
              <a:rPr lang="en-US" dirty="0">
                <a:solidFill>
                  <a:srgbClr val="80FF00"/>
                </a:solidFill>
              </a:rPr>
              <a:t>-Type: text/</a:t>
            </a:r>
            <a:r>
              <a:rPr lang="en-US" dirty="0" smtClean="0">
                <a:solidFill>
                  <a:srgbClr val="80FF00"/>
                </a:solidFill>
              </a:rPr>
              <a:t>html</a:t>
            </a:r>
            <a:endParaRPr lang="en-US" dirty="0">
              <a:solidFill>
                <a:srgbClr val="80FF00"/>
              </a:solidFill>
            </a:endParaRPr>
          </a:p>
        </p:txBody>
      </p:sp>
      <p:sp>
        <p:nvSpPr>
          <p:cNvPr id="8" name="Curved Left Arrow 7"/>
          <p:cNvSpPr/>
          <p:nvPr/>
        </p:nvSpPr>
        <p:spPr>
          <a:xfrm>
            <a:off x="8700532" y="1915150"/>
            <a:ext cx="443468" cy="937415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>
            <a:off x="4827750" y="2600577"/>
            <a:ext cx="486813" cy="876937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 rot="10800000">
            <a:off x="3608214" y="1794193"/>
            <a:ext cx="1572294" cy="31247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86" y="2896317"/>
            <a:ext cx="445808" cy="44580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706" y="3806322"/>
            <a:ext cx="2368988" cy="2368988"/>
          </a:xfrm>
          <a:prstGeom prst="rect">
            <a:avLst/>
          </a:prstGeom>
        </p:spPr>
      </p:pic>
      <p:pic>
        <p:nvPicPr>
          <p:cNvPr id="16" name="Picture 15" descr="1404763824_data-center-px-p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40" y="2545625"/>
            <a:ext cx="613880" cy="613880"/>
          </a:xfrm>
          <a:prstGeom prst="rect">
            <a:avLst/>
          </a:prstGeom>
        </p:spPr>
      </p:pic>
      <p:pic>
        <p:nvPicPr>
          <p:cNvPr id="17" name="Picture 16" descr="1404763487_us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84" y="1497198"/>
            <a:ext cx="554000" cy="554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860127" y="1828750"/>
            <a:ext cx="257953" cy="257923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1404763487_us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880" y="3421645"/>
            <a:ext cx="483120" cy="48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22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36" y="2102558"/>
            <a:ext cx="6921500" cy="927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Returning to a Page </a:t>
            </a:r>
            <a:r>
              <a:rPr lang="en-US" strike="sngStrike" dirty="0"/>
              <a:t>on the </a:t>
            </a:r>
            <a:r>
              <a:rPr lang="en-US" strike="sngStrike" dirty="0" smtClean="0"/>
              <a:t>Live Web</a:t>
            </a:r>
            <a:endParaRPr lang="en-US" strike="sngStrik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Lookup by URI at Internet Archive</a:t>
            </a:r>
          </a:p>
          <a:p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86" y="3418429"/>
            <a:ext cx="4044734" cy="31774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34561" y="3080971"/>
            <a:ext cx="1731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✓ SUCCESS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802384" y="3603312"/>
            <a:ext cx="4469330" cy="2992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Likely Preserved If…</a:t>
            </a:r>
            <a:endParaRPr lang="en-US" dirty="0"/>
          </a:p>
          <a:p>
            <a:r>
              <a:rPr lang="en-US" dirty="0" smtClean="0"/>
              <a:t>Popular </a:t>
            </a:r>
          </a:p>
          <a:p>
            <a:r>
              <a:rPr lang="en-US" dirty="0" smtClean="0"/>
              <a:t>Surface (e.g., no </a:t>
            </a:r>
            <a:r>
              <a:rPr lang="en-US" dirty="0" err="1" smtClean="0"/>
              <a:t>auth</a:t>
            </a:r>
            <a:r>
              <a:rPr lang="en-US" dirty="0" smtClean="0"/>
              <a:t>)</a:t>
            </a:r>
          </a:p>
          <a:p>
            <a:r>
              <a:rPr lang="en-US" dirty="0" smtClean="0"/>
              <a:t>Simple (no fancy JS)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6515" y="1001454"/>
            <a:ext cx="2870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USING THE ARCHIVES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Browser-Based Digital Preservation</a:t>
            </a:r>
            <a:br>
              <a:rPr lang="en-US" dirty="0" smtClean="0"/>
            </a:br>
            <a:r>
              <a:rPr lang="en-US" dirty="0" smtClean="0"/>
              <a:t>http://</a:t>
            </a:r>
            <a:r>
              <a:rPr lang="en-US" dirty="0" err="1" smtClean="0"/>
              <a:t>ws-dl.cs.odu.edu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89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Browser-Based Digital Preservation http://ws-dl.cs.odu.edu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Site Popularity Affects Archival Presence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119" y="1478745"/>
            <a:ext cx="4724805" cy="3327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85" y="1417638"/>
            <a:ext cx="4370694" cy="3433568"/>
          </a:xfrm>
          <a:prstGeom prst="rect">
            <a:avLst/>
          </a:prstGeom>
        </p:spPr>
      </p:pic>
      <p:pic>
        <p:nvPicPr>
          <p:cNvPr id="13" name="Picture 12" descr="Screen Shot 2014-06-30 at 3.08.4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171" y="4093307"/>
            <a:ext cx="4202816" cy="29600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4528040"/>
            <a:ext cx="1634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More Popular</a:t>
            </a:r>
          </a:p>
          <a:p>
            <a:r>
              <a:rPr lang="en-US" i="1" dirty="0" smtClean="0"/>
              <a:t>Well preserved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501626" y="4618116"/>
            <a:ext cx="1613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Less Popular</a:t>
            </a:r>
          </a:p>
          <a:p>
            <a:pPr algn="r"/>
            <a:r>
              <a:rPr lang="en-US" i="1" dirty="0" smtClean="0"/>
              <a:t>Less preserved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64364" y="6094439"/>
            <a:ext cx="2100430" cy="64633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Niche Site</a:t>
            </a:r>
          </a:p>
          <a:p>
            <a:pPr algn="ctr"/>
            <a:r>
              <a:rPr lang="en-US" i="1" dirty="0" smtClean="0"/>
              <a:t>Likely not preserved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A084-41A2-0E41-AAA8-56849527AC3E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92" y="6175310"/>
            <a:ext cx="1411210" cy="5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2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4389</TotalTime>
  <Words>2510</Words>
  <Application>Microsoft Macintosh PowerPoint</Application>
  <PresentationFormat>On-screen Show (4:3)</PresentationFormat>
  <Paragraphs>485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Browser-Based Digital Preservation</vt:lpstr>
      <vt:lpstr>What This Will Be About</vt:lpstr>
      <vt:lpstr>The Speaker, Mat Kelly:</vt:lpstr>
      <vt:lpstr>Quick Primer: The Web</vt:lpstr>
      <vt:lpstr>Quick Primer: HTTP</vt:lpstr>
      <vt:lpstr>How The Web Is Used</vt:lpstr>
      <vt:lpstr>Returning to a Page on the Live Web</vt:lpstr>
      <vt:lpstr>Returning to a Page on the Live Web</vt:lpstr>
      <vt:lpstr>Site Popularity Affects Archival Presence</vt:lpstr>
      <vt:lpstr>Sites Not On Surface Web are Likely Not Archived</vt:lpstr>
      <vt:lpstr>Sites Not On Surface Web are Likely Not Archived</vt:lpstr>
      <vt:lpstr>When the Browsing Tool Changes The Result is Inconsistent</vt:lpstr>
      <vt:lpstr>Recall:</vt:lpstr>
      <vt:lpstr>From This, We Can Surmise:</vt:lpstr>
      <vt:lpstr>Why and What Can Be Done</vt:lpstr>
      <vt:lpstr>Why and What Can Be Done</vt:lpstr>
      <vt:lpstr>Why and What Can Be Done</vt:lpstr>
      <vt:lpstr>State of the Art:</vt:lpstr>
      <vt:lpstr>The Web ARChive (WARC) File Format</vt:lpstr>
      <vt:lpstr>WARC Anatomy</vt:lpstr>
      <vt:lpstr>Reading WARCs</vt:lpstr>
      <vt:lpstr>But the Issue Remains…</vt:lpstr>
      <vt:lpstr>High Level Requirements WARC Creation Software</vt:lpstr>
      <vt:lpstr>WARCreate “Create WARC files from any webpage”</vt:lpstr>
      <vt:lpstr>Google Chrome’s Webrequest API</vt:lpstr>
      <vt:lpstr>Payloads Captured</vt:lpstr>
      <vt:lpstr>A Real warcinfo</vt:lpstr>
      <vt:lpstr>A Real warcmetadata</vt:lpstr>
      <vt:lpstr>A Real warcrequest</vt:lpstr>
      <vt:lpstr>A Real warcresponse</vt:lpstr>
      <vt:lpstr>The File System Problem</vt:lpstr>
      <vt:lpstr>Capture Scope</vt:lpstr>
      <vt:lpstr>User Dynamics</vt:lpstr>
      <vt:lpstr>Caveats of Personal Web Archiving</vt:lpstr>
      <vt:lpstr>Recent Work/Outstanding Issues</vt:lpstr>
      <vt:lpstr>But…Isn’t This Just Coding and Not Research?</vt:lpstr>
      <vt:lpstr>Browser-Based Digital Preservation WARCreate as Research</vt:lpstr>
      <vt:lpstr>Where I Have Traveled as a ODU Researcher</vt:lpstr>
      <vt:lpstr>Browser-Based Digital Preservation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Browser-Based Digital Preservation</dc:title>
  <dc:creator>M K</dc:creator>
  <cp:lastModifiedBy>M K</cp:lastModifiedBy>
  <cp:revision>466</cp:revision>
  <cp:lastPrinted>2014-07-02T17:26:00Z</cp:lastPrinted>
  <dcterms:created xsi:type="dcterms:W3CDTF">2014-06-24T19:42:15Z</dcterms:created>
  <dcterms:modified xsi:type="dcterms:W3CDTF">2014-07-08T21:47:51Z</dcterms:modified>
</cp:coreProperties>
</file>