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60" r:id="rId3"/>
    <p:sldId id="261" r:id="rId4"/>
    <p:sldId id="306" r:id="rId5"/>
    <p:sldId id="263" r:id="rId6"/>
    <p:sldId id="264" r:id="rId7"/>
    <p:sldId id="265" r:id="rId8"/>
    <p:sldId id="297" r:id="rId9"/>
    <p:sldId id="298" r:id="rId10"/>
    <p:sldId id="266" r:id="rId11"/>
    <p:sldId id="267" r:id="rId12"/>
    <p:sldId id="268" r:id="rId13"/>
    <p:sldId id="310" r:id="rId14"/>
    <p:sldId id="259" r:id="rId15"/>
    <p:sldId id="315" r:id="rId16"/>
    <p:sldId id="301" r:id="rId17"/>
    <p:sldId id="302" r:id="rId18"/>
    <p:sldId id="303" r:id="rId19"/>
    <p:sldId id="276" r:id="rId20"/>
    <p:sldId id="307" r:id="rId21"/>
    <p:sldId id="308" r:id="rId22"/>
    <p:sldId id="309" r:id="rId23"/>
    <p:sldId id="283" r:id="rId24"/>
    <p:sldId id="285" r:id="rId25"/>
    <p:sldId id="286" r:id="rId26"/>
    <p:sldId id="289" r:id="rId27"/>
    <p:sldId id="287" r:id="rId28"/>
    <p:sldId id="290" r:id="rId29"/>
    <p:sldId id="269" r:id="rId30"/>
    <p:sldId id="270" r:id="rId31"/>
    <p:sldId id="271" r:id="rId32"/>
    <p:sldId id="304" r:id="rId33"/>
    <p:sldId id="293" r:id="rId34"/>
    <p:sldId id="295" r:id="rId35"/>
    <p:sldId id="294" r:id="rId36"/>
    <p:sldId id="296" r:id="rId37"/>
    <p:sldId id="288" r:id="rId38"/>
    <p:sldId id="311" r:id="rId39"/>
    <p:sldId id="314" r:id="rId40"/>
    <p:sldId id="317" r:id="rId41"/>
    <p:sldId id="318" r:id="rId42"/>
    <p:sldId id="277" r:id="rId43"/>
    <p:sldId id="305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0" autoAdjust="0"/>
    <p:restoredTop sz="99876" autoAdjust="0"/>
  </p:normalViewPr>
  <p:slideViewPr>
    <p:cSldViewPr snapToGrid="0" snapToObjects="1">
      <p:cViewPr>
        <p:scale>
          <a:sx n="121" d="100"/>
          <a:sy n="121" d="100"/>
        </p:scale>
        <p:origin x="-2088" y="9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CRITERIA FOR INCLUSION IN SUMMARY</a:t>
            </a:r>
            <a:endParaRPr lang="en-US" dirty="0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0646565202657905"/>
          <c:y val="0.135039074214836"/>
          <c:w val="0.894836069400069"/>
          <c:h val="0.67563690734122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Hamming Distance</c:v>
                </c:pt>
              </c:strCache>
            </c:strRef>
          </c:tx>
          <c:spPr>
            <a:ln cap="sq">
              <a:bevel/>
            </a:ln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M1</c:v>
                </c:pt>
                <c:pt idx="1">
                  <c:v>M2</c:v>
                </c:pt>
                <c:pt idx="2">
                  <c:v>M3</c:v>
                </c:pt>
                <c:pt idx="3">
                  <c:v>M4</c:v>
                </c:pt>
                <c:pt idx="4">
                  <c:v>M5</c:v>
                </c:pt>
                <c:pt idx="5">
                  <c:v>M6</c:v>
                </c:pt>
                <c:pt idx="6">
                  <c:v>M7</c:v>
                </c:pt>
                <c:pt idx="7">
                  <c:v>M8</c:v>
                </c:pt>
                <c:pt idx="8">
                  <c:v>M9</c:v>
                </c:pt>
                <c:pt idx="9">
                  <c:v>M10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2.0</c:v>
                </c:pt>
                <c:pt idx="1">
                  <c:v>1.0</c:v>
                </c:pt>
                <c:pt idx="2">
                  <c:v>4.0</c:v>
                </c:pt>
                <c:pt idx="3">
                  <c:v>0.0</c:v>
                </c:pt>
                <c:pt idx="4">
                  <c:v>0.0</c:v>
                </c:pt>
                <c:pt idx="5">
                  <c:v>7.0</c:v>
                </c:pt>
                <c:pt idx="6">
                  <c:v>1.0</c:v>
                </c:pt>
                <c:pt idx="7">
                  <c:v>1.0</c:v>
                </c:pt>
                <c:pt idx="8">
                  <c:v>3.0</c:v>
                </c:pt>
                <c:pt idx="9">
                  <c:v>4.0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Threshold</c:v>
                </c:pt>
              </c:strCache>
            </c:strRef>
          </c:tx>
          <c:spPr>
            <a:ln cap="sq">
              <a:solidFill>
                <a:schemeClr val="tx1"/>
              </a:solidFill>
              <a:prstDash val="dash"/>
              <a:bevel/>
            </a:ln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M1</c:v>
                </c:pt>
                <c:pt idx="1">
                  <c:v>M2</c:v>
                </c:pt>
                <c:pt idx="2">
                  <c:v>M3</c:v>
                </c:pt>
                <c:pt idx="3">
                  <c:v>M4</c:v>
                </c:pt>
                <c:pt idx="4">
                  <c:v>M5</c:v>
                </c:pt>
                <c:pt idx="5">
                  <c:v>M6</c:v>
                </c:pt>
                <c:pt idx="6">
                  <c:v>M7</c:v>
                </c:pt>
                <c:pt idx="7">
                  <c:v>M8</c:v>
                </c:pt>
                <c:pt idx="8">
                  <c:v>M9</c:v>
                </c:pt>
                <c:pt idx="9">
                  <c:v>M10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4.0</c:v>
                </c:pt>
                <c:pt idx="1">
                  <c:v>4.0</c:v>
                </c:pt>
                <c:pt idx="2">
                  <c:v>4.0</c:v>
                </c:pt>
                <c:pt idx="3">
                  <c:v>4.0</c:v>
                </c:pt>
                <c:pt idx="4">
                  <c:v>4.0</c:v>
                </c:pt>
                <c:pt idx="5">
                  <c:v>4.0</c:v>
                </c:pt>
                <c:pt idx="6">
                  <c:v>4.0</c:v>
                </c:pt>
                <c:pt idx="7">
                  <c:v>4.0</c:v>
                </c:pt>
                <c:pt idx="8">
                  <c:v>4.0</c:v>
                </c:pt>
                <c:pt idx="9">
                  <c:v>4.0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1320664"/>
        <c:axId val="2101325192"/>
      </c:lineChart>
      <c:catAx>
        <c:axId val="21013206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Temporally Sorted Mementos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2101325192"/>
        <c:crosses val="autoZero"/>
        <c:auto val="1"/>
        <c:lblAlgn val="ctr"/>
        <c:lblOffset val="100"/>
        <c:noMultiLvlLbl val="0"/>
      </c:catAx>
      <c:valAx>
        <c:axId val="2101325192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 algn="l">
                  <a:defRPr b="0"/>
                </a:pPr>
                <a:r>
                  <a:rPr lang="en-US" sz="1400" b="0" dirty="0" smtClean="0"/>
                  <a:t>Sliding</a:t>
                </a:r>
              </a:p>
              <a:p>
                <a:pPr algn="l">
                  <a:defRPr b="0"/>
                </a:pPr>
                <a:r>
                  <a:rPr lang="en-US" sz="1400" b="0" dirty="0" smtClean="0"/>
                  <a:t>Hamming</a:t>
                </a:r>
              </a:p>
              <a:p>
                <a:pPr algn="l">
                  <a:defRPr b="0"/>
                </a:pPr>
                <a:r>
                  <a:rPr lang="en-US" sz="1400" b="0" dirty="0" smtClean="0"/>
                  <a:t>Distance</a:t>
                </a:r>
                <a:endParaRPr lang="en-US" sz="1400" b="0" dirty="0"/>
              </a:p>
            </c:rich>
          </c:tx>
          <c:layout>
            <c:manualLayout>
              <c:xMode val="edge"/>
              <c:yMode val="edge"/>
              <c:x val="0.0"/>
              <c:y val="0.0028275974330547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101320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3426498740691"/>
          <c:y val="0.135693270441271"/>
          <c:w val="0.253944631886022"/>
          <c:h val="0.17072981983226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71CD2-73E5-DA4D-9E38-2F2606569025}" type="datetimeFigureOut">
              <a:rPr lang="en-US" smtClean="0"/>
              <a:t>6/4/15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C2C1E-4600-454B-A9C2-429BF2E15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31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C2C1E-4600-454B-A9C2-429BF2E15C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32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D968B-633E-A445-B951-856FD3F7B2D1}" type="datetimeFigureOut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2C50-0A32-7F4A-874D-58E67B6A7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30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D968B-633E-A445-B951-856FD3F7B2D1}" type="datetimeFigureOut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2C50-0A32-7F4A-874D-58E67B6A7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18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D968B-633E-A445-B951-856FD3F7B2D1}" type="datetimeFigureOut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2C50-0A32-7F4A-874D-58E67B6A7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2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D968B-633E-A445-B951-856FD3F7B2D1}" type="datetimeFigureOut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2C50-0A32-7F4A-874D-58E67B6A7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32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D968B-633E-A445-B951-856FD3F7B2D1}" type="datetimeFigureOut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2C50-0A32-7F4A-874D-58E67B6A7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47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D968B-633E-A445-B951-856FD3F7B2D1}" type="datetimeFigureOut">
              <a:rPr lang="en-US" smtClean="0"/>
              <a:t>6/4/15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2C50-0A32-7F4A-874D-58E67B6A7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1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D968B-633E-A445-B951-856FD3F7B2D1}" type="datetimeFigureOut">
              <a:rPr lang="en-US" smtClean="0"/>
              <a:t>6/4/15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2C50-0A32-7F4A-874D-58E67B6A7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77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D968B-633E-A445-B951-856FD3F7B2D1}" type="datetimeFigureOut">
              <a:rPr lang="en-US" smtClean="0"/>
              <a:t>6/4/15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2C50-0A32-7F4A-874D-58E67B6A7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14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D968B-633E-A445-B951-856FD3F7B2D1}" type="datetimeFigureOut">
              <a:rPr lang="en-US" smtClean="0"/>
              <a:t>6/4/15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2C50-0A32-7F4A-874D-58E67B6A7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47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D968B-633E-A445-B951-856FD3F7B2D1}" type="datetimeFigureOut">
              <a:rPr lang="en-US" smtClean="0"/>
              <a:t>6/4/15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2C50-0A32-7F4A-874D-58E67B6A7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29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D968B-633E-A445-B951-856FD3F7B2D1}" type="datetimeFigureOut">
              <a:rPr lang="en-US" smtClean="0"/>
              <a:t>6/4/15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2C50-0A32-7F4A-874D-58E67B6A7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50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D968B-633E-A445-B951-856FD3F7B2D1}" type="datetimeFigureOut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B2C50-0A32-7F4A-874D-58E67B6A7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0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v/iKNMlIgSfJk&amp;vq=1080" TargetMode="External"/><Relationship Id="rId3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v/iroiS9q6FZ8&amp;vq=hd1080" TargetMode="External"/><Relationship Id="rId3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v/rxgoNk4W6OE&amp;vq=1080" TargetMode="External"/><Relationship Id="rId3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v/aaKCGXaZfb0&amp;vq=hd1080" TargetMode="External"/><Relationship Id="rId3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ervice/http://yoururl.com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atkelly.com/thumbnailsService" TargetMode="External"/><Relationship Id="rId3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Autofit/>
          </a:bodyPr>
          <a:lstStyle/>
          <a:p>
            <a:r>
              <a:rPr lang="en-US" sz="5000" dirty="0" smtClean="0">
                <a:latin typeface="Georgia"/>
                <a:cs typeface="Georgia"/>
              </a:rPr>
              <a:t>Visualizing Digital Collections</a:t>
            </a:r>
            <a:br>
              <a:rPr lang="en-US" sz="5000" dirty="0" smtClean="0">
                <a:latin typeface="Georgia"/>
                <a:cs typeface="Georgia"/>
              </a:rPr>
            </a:br>
            <a:r>
              <a:rPr lang="en-US" sz="5000" dirty="0" smtClean="0">
                <a:latin typeface="Georgia"/>
                <a:cs typeface="Georgia"/>
              </a:rPr>
              <a:t>of Web Archives</a:t>
            </a:r>
            <a:endParaRPr lang="en-US" sz="5000" dirty="0">
              <a:latin typeface="Georgia"/>
              <a:cs typeface="Georgi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328650"/>
          </a:xfrm>
        </p:spPr>
        <p:txBody>
          <a:bodyPr/>
          <a:lstStyle/>
          <a:p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</a:rPr>
              <a:t>Mat Kelly, Michael L. Nelson, Michele C. Weigle</a:t>
            </a:r>
          </a:p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Old Dominion University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5214850"/>
            <a:ext cx="9144000" cy="109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Web Archiving Collaboration: New Tools and Models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Columbia University, New York, NY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June 4, 2015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080" y="6002803"/>
            <a:ext cx="1707134" cy="7210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08509" y="6226677"/>
            <a:ext cx="1427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@machawk1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4945" y="6312948"/>
            <a:ext cx="2398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110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SimHashes</a:t>
            </a:r>
            <a:r>
              <a:rPr lang="en-US" dirty="0" smtClean="0"/>
              <a:t> for Mementos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8591" y="2363463"/>
            <a:ext cx="2818795" cy="839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HTML of </a:t>
            </a:r>
            <a:r>
              <a:rPr lang="en-US" dirty="0" err="1" smtClean="0"/>
              <a:t>apple.com</a:t>
            </a:r>
            <a:endParaRPr lang="en-US" dirty="0" smtClean="0"/>
          </a:p>
          <a:p>
            <a:pPr algn="ctr"/>
            <a:r>
              <a:rPr lang="en-US" dirty="0" smtClean="0"/>
              <a:t>March 3, 2008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8591" y="3331486"/>
            <a:ext cx="2818795" cy="839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HTML of </a:t>
            </a:r>
            <a:r>
              <a:rPr lang="en-US" dirty="0" err="1" smtClean="0"/>
              <a:t>apple.com</a:t>
            </a:r>
            <a:endParaRPr lang="en-US" dirty="0" smtClean="0"/>
          </a:p>
          <a:p>
            <a:pPr algn="ctr"/>
            <a:r>
              <a:rPr lang="en-US" dirty="0" smtClean="0"/>
              <a:t>March 5, 2008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48591" y="4323646"/>
            <a:ext cx="2818795" cy="839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HTML of </a:t>
            </a:r>
            <a:r>
              <a:rPr lang="en-US" dirty="0" err="1" smtClean="0"/>
              <a:t>apple.com</a:t>
            </a:r>
            <a:endParaRPr lang="en-US" dirty="0" smtClean="0"/>
          </a:p>
          <a:p>
            <a:pPr algn="ctr"/>
            <a:r>
              <a:rPr lang="en-US" dirty="0" smtClean="0"/>
              <a:t>April 12, 2008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48591" y="5315806"/>
            <a:ext cx="2818795" cy="839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HTML of </a:t>
            </a:r>
            <a:r>
              <a:rPr lang="en-US" dirty="0" err="1" smtClean="0"/>
              <a:t>apple.com</a:t>
            </a:r>
            <a:endParaRPr lang="en-US" dirty="0" smtClean="0"/>
          </a:p>
          <a:p>
            <a:pPr algn="ctr"/>
            <a:r>
              <a:rPr lang="en-US" dirty="0" smtClean="0"/>
              <a:t>October 4, 2008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75000" y="2363463"/>
            <a:ext cx="4986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ourier"/>
                <a:cs typeface="Courier"/>
              </a:rPr>
              <a:t>c39f0abc...b9</a:t>
            </a:r>
            <a:endParaRPr lang="en-US" sz="4800" b="1" dirty="0">
              <a:latin typeface="Courier"/>
              <a:cs typeface="Couri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75000" y="3370998"/>
            <a:ext cx="4986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ourier"/>
                <a:cs typeface="Courier"/>
              </a:rPr>
              <a:t>c39d0abc...c9</a:t>
            </a:r>
            <a:endParaRPr lang="en-US" sz="4800" b="1" dirty="0">
              <a:latin typeface="Courier"/>
              <a:cs typeface="Courie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75000" y="4332409"/>
            <a:ext cx="4986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0000"/>
                </a:solidFill>
                <a:latin typeface="Courier"/>
                <a:cs typeface="Courier"/>
              </a:rPr>
              <a:t>c39d0abc...b9</a:t>
            </a:r>
            <a:endParaRPr lang="en-US" sz="4800" b="1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75000" y="5315806"/>
            <a:ext cx="4986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0000"/>
                </a:solidFill>
                <a:latin typeface="Courier"/>
                <a:cs typeface="Courier"/>
              </a:rPr>
              <a:t>c770ad1b...b9</a:t>
            </a:r>
            <a:endParaRPr lang="en-US" sz="4800" b="1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827417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Identifying Similarity by Calculating Hamming Distance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8591" y="2363463"/>
            <a:ext cx="2818795" cy="839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HTML of </a:t>
            </a:r>
            <a:r>
              <a:rPr lang="en-US" dirty="0" err="1" smtClean="0"/>
              <a:t>apple.com</a:t>
            </a:r>
            <a:endParaRPr lang="en-US" dirty="0" smtClean="0"/>
          </a:p>
          <a:p>
            <a:pPr algn="ctr"/>
            <a:r>
              <a:rPr lang="en-US" dirty="0" smtClean="0"/>
              <a:t>March 3, 2008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8591" y="3331486"/>
            <a:ext cx="2818795" cy="839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HTML of </a:t>
            </a:r>
            <a:r>
              <a:rPr lang="en-US" dirty="0" err="1" smtClean="0"/>
              <a:t>apple.com</a:t>
            </a:r>
            <a:endParaRPr lang="en-US" dirty="0" smtClean="0"/>
          </a:p>
          <a:p>
            <a:pPr algn="ctr"/>
            <a:r>
              <a:rPr lang="en-US" dirty="0" smtClean="0"/>
              <a:t>March 5, 2008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48591" y="4323646"/>
            <a:ext cx="2818795" cy="839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HTML of </a:t>
            </a:r>
            <a:r>
              <a:rPr lang="en-US" dirty="0" err="1" smtClean="0"/>
              <a:t>apple.com</a:t>
            </a:r>
            <a:endParaRPr lang="en-US" dirty="0" smtClean="0"/>
          </a:p>
          <a:p>
            <a:pPr algn="ctr"/>
            <a:r>
              <a:rPr lang="en-US" dirty="0" smtClean="0"/>
              <a:t>April 12, 2008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48591" y="5315806"/>
            <a:ext cx="2818795" cy="839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HTML of </a:t>
            </a:r>
            <a:r>
              <a:rPr lang="en-US" dirty="0" err="1" smtClean="0"/>
              <a:t>apple.com</a:t>
            </a:r>
            <a:endParaRPr lang="en-US" dirty="0" smtClean="0"/>
          </a:p>
          <a:p>
            <a:pPr algn="ctr"/>
            <a:r>
              <a:rPr lang="en-US" dirty="0" smtClean="0"/>
              <a:t>October 4, 2008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75000" y="2363463"/>
            <a:ext cx="4986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ourier"/>
                <a:cs typeface="Courier"/>
              </a:rPr>
              <a:t>c39f0abc...b9</a:t>
            </a:r>
            <a:endParaRPr lang="en-US" sz="4800" b="1" dirty="0">
              <a:latin typeface="Courier"/>
              <a:cs typeface="Couri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75000" y="3370998"/>
            <a:ext cx="4986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ourier"/>
                <a:cs typeface="Courier"/>
              </a:rPr>
              <a:t>c39</a:t>
            </a:r>
            <a:r>
              <a:rPr lang="en-US" sz="4800" b="1" dirty="0" smtClean="0">
                <a:solidFill>
                  <a:srgbClr val="FF0000"/>
                </a:solidFill>
                <a:latin typeface="Courier"/>
                <a:cs typeface="Courier"/>
              </a:rPr>
              <a:t>d</a:t>
            </a:r>
            <a:r>
              <a:rPr lang="en-US" sz="4800" b="1" dirty="0" smtClean="0">
                <a:latin typeface="Courier"/>
                <a:cs typeface="Courier"/>
              </a:rPr>
              <a:t>0abc...</a:t>
            </a:r>
            <a:r>
              <a:rPr lang="en-US" sz="4800" b="1" dirty="0" smtClean="0">
                <a:solidFill>
                  <a:srgbClr val="FF0000"/>
                </a:solidFill>
                <a:latin typeface="Courier"/>
                <a:cs typeface="Courier"/>
              </a:rPr>
              <a:t>c</a:t>
            </a:r>
            <a:r>
              <a:rPr lang="en-US" sz="4800" b="1" dirty="0" smtClean="0">
                <a:latin typeface="Courier"/>
                <a:cs typeface="Courier"/>
              </a:rPr>
              <a:t>9</a:t>
            </a:r>
            <a:endParaRPr lang="en-US" sz="4800" b="1" dirty="0">
              <a:latin typeface="Courier"/>
              <a:cs typeface="Courie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75000" y="4332409"/>
            <a:ext cx="4986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ourier"/>
                <a:cs typeface="Courier"/>
              </a:rPr>
              <a:t>c39</a:t>
            </a:r>
            <a:r>
              <a:rPr lang="en-US" sz="4800" b="1" dirty="0" smtClean="0">
                <a:solidFill>
                  <a:srgbClr val="FF0000"/>
                </a:solidFill>
                <a:latin typeface="Courier"/>
                <a:cs typeface="Courier"/>
              </a:rPr>
              <a:t>d</a:t>
            </a:r>
            <a:r>
              <a:rPr lang="en-US" sz="4800" b="1" dirty="0" smtClean="0">
                <a:latin typeface="Courier"/>
                <a:cs typeface="Courier"/>
              </a:rPr>
              <a:t>0abc...b9</a:t>
            </a:r>
            <a:endParaRPr lang="en-US" sz="4800" b="1" dirty="0">
              <a:latin typeface="Courier"/>
              <a:cs typeface="Courie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75000" y="5315806"/>
            <a:ext cx="4986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ourier"/>
                <a:cs typeface="Courier"/>
              </a:rPr>
              <a:t>c</a:t>
            </a:r>
            <a:r>
              <a:rPr lang="en-US" sz="4800" b="1" dirty="0" smtClean="0">
                <a:solidFill>
                  <a:srgbClr val="FF0000"/>
                </a:solidFill>
                <a:latin typeface="Courier"/>
                <a:cs typeface="Courier"/>
              </a:rPr>
              <a:t>770ad1b</a:t>
            </a:r>
            <a:r>
              <a:rPr lang="en-US" sz="4800" b="1" dirty="0" smtClean="0">
                <a:latin typeface="Courier"/>
                <a:cs typeface="Courier"/>
              </a:rPr>
              <a:t>...b9</a:t>
            </a:r>
            <a:endParaRPr lang="en-US" sz="4800" b="1" dirty="0">
              <a:latin typeface="Courier"/>
              <a:cs typeface="Courie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03790" y="1758834"/>
            <a:ext cx="2930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HAMMING DISTANCE</a:t>
            </a:r>
            <a:endParaRPr lang="en-US" sz="2400" b="1" dirty="0"/>
          </a:p>
        </p:txBody>
      </p:sp>
      <p:sp>
        <p:nvSpPr>
          <p:cNvPr id="16" name="Isosceles Triangle 15"/>
          <p:cNvSpPr/>
          <p:nvPr/>
        </p:nvSpPr>
        <p:spPr>
          <a:xfrm rot="10800000">
            <a:off x="8396111" y="2188445"/>
            <a:ext cx="410689" cy="354042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77473" y="3524915"/>
            <a:ext cx="418654" cy="64633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2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77473" y="4511432"/>
            <a:ext cx="418654" cy="64633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1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77473" y="5500472"/>
            <a:ext cx="418654" cy="64633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7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25943" y="2542487"/>
            <a:ext cx="662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N/A</a:t>
            </a:r>
          </a:p>
          <a:p>
            <a:pPr algn="ctr"/>
            <a:r>
              <a:rPr lang="en-US" dirty="0" smtClean="0"/>
              <a:t>pivot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910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382114" y="7410150"/>
            <a:ext cx="8847311" cy="5898756"/>
            <a:chOff x="202675" y="369871"/>
            <a:chExt cx="8847311" cy="5898756"/>
          </a:xfrm>
        </p:grpSpPr>
        <p:graphicFrame>
          <p:nvGraphicFramePr>
            <p:cNvPr id="5" name="Chart 4"/>
            <p:cNvGraphicFramePr/>
            <p:nvPr>
              <p:extLst>
                <p:ext uri="{D42A27DB-BD31-4B8C-83A1-F6EECF244321}">
                  <p14:modId xmlns:p14="http://schemas.microsoft.com/office/powerpoint/2010/main" val="2214975854"/>
                </p:ext>
              </p:extLst>
            </p:nvPr>
          </p:nvGraphicFramePr>
          <p:xfrm>
            <a:off x="202675" y="369871"/>
            <a:ext cx="8847311" cy="58987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Oval 7"/>
            <p:cNvSpPr/>
            <p:nvPr/>
          </p:nvSpPr>
          <p:spPr>
            <a:xfrm>
              <a:off x="8154364" y="3058080"/>
              <a:ext cx="246593" cy="24658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5005851" y="1541123"/>
              <a:ext cx="246593" cy="24658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2642996" y="3037875"/>
              <a:ext cx="246593" cy="24658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6465197" y="2219756"/>
              <a:ext cx="2089906" cy="369332"/>
              <a:chOff x="6551505" y="2889436"/>
              <a:chExt cx="2089906" cy="369332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6551505" y="2951081"/>
                <a:ext cx="246593" cy="246580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811613" y="2889436"/>
                <a:ext cx="18297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In Summarization</a:t>
                </a:r>
                <a:endParaRPr lang="en-US" dirty="0"/>
              </a:p>
            </p:txBody>
          </p:sp>
        </p:grpSp>
      </p:grpSp>
      <p:pic>
        <p:nvPicPr>
          <p:cNvPr id="9" name="Picture 8" descr="Screen Shot 2015-06-03 at 5.26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5" y="519533"/>
            <a:ext cx="9144000" cy="588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77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Sliding Hamming Distance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Selection based on previously selected memento</a:t>
            </a:r>
          </a:p>
          <a:p>
            <a:r>
              <a:rPr lang="en-US" sz="3000" dirty="0" smtClean="0"/>
              <a:t>Sliding pivot</a:t>
            </a:r>
          </a:p>
        </p:txBody>
      </p:sp>
      <p:pic>
        <p:nvPicPr>
          <p:cNvPr id="19" name="Picture 18" descr="Screen Shot 2015-06-03 at 5.26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01" y="2761646"/>
            <a:ext cx="6098027" cy="3923664"/>
          </a:xfrm>
          <a:prstGeom prst="rect">
            <a:avLst/>
          </a:prstGeom>
        </p:spPr>
      </p:pic>
      <p:sp>
        <p:nvSpPr>
          <p:cNvPr id="43" name="Rounded Rectangular Callout 42"/>
          <p:cNvSpPr/>
          <p:nvPr/>
        </p:nvSpPr>
        <p:spPr>
          <a:xfrm>
            <a:off x="2810400" y="5722545"/>
            <a:ext cx="683472" cy="295818"/>
          </a:xfrm>
          <a:prstGeom prst="wedgeRoundRectCallout">
            <a:avLst>
              <a:gd name="adj1" fmla="val 81773"/>
              <a:gd name="adj2" fmla="val 59545"/>
              <a:gd name="adj3" fmla="val 16667"/>
            </a:avLst>
          </a:prstGeom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ΔM3</a:t>
            </a:r>
            <a:endParaRPr lang="en-US" dirty="0"/>
          </a:p>
        </p:txBody>
      </p:sp>
      <p:sp>
        <p:nvSpPr>
          <p:cNvPr id="44" name="Rounded Rectangular Callout 43"/>
          <p:cNvSpPr/>
          <p:nvPr/>
        </p:nvSpPr>
        <p:spPr>
          <a:xfrm>
            <a:off x="4567064" y="5721591"/>
            <a:ext cx="683472" cy="295818"/>
          </a:xfrm>
          <a:prstGeom prst="wedgeRoundRectCallout">
            <a:avLst>
              <a:gd name="adj1" fmla="val -64039"/>
              <a:gd name="adj2" fmla="val 57491"/>
              <a:gd name="adj3" fmla="val 16667"/>
            </a:avLst>
          </a:prstGeom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ΔM3</a:t>
            </a:r>
            <a:endParaRPr lang="en-US" dirty="0"/>
          </a:p>
        </p:txBody>
      </p:sp>
      <p:sp>
        <p:nvSpPr>
          <p:cNvPr id="45" name="Rounded Rectangular Callout 44"/>
          <p:cNvSpPr/>
          <p:nvPr/>
        </p:nvSpPr>
        <p:spPr>
          <a:xfrm>
            <a:off x="3646272" y="3492988"/>
            <a:ext cx="683472" cy="295818"/>
          </a:xfrm>
          <a:prstGeom prst="wedgeRoundRectCallout">
            <a:avLst>
              <a:gd name="adj1" fmla="val 118226"/>
              <a:gd name="adj2" fmla="val -4132"/>
              <a:gd name="adj3" fmla="val 16667"/>
            </a:avLst>
          </a:prstGeom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ΔM3</a:t>
            </a:r>
            <a:endParaRPr lang="en-US" dirty="0"/>
          </a:p>
        </p:txBody>
      </p:sp>
      <p:sp>
        <p:nvSpPr>
          <p:cNvPr id="46" name="Rounded Rectangular Callout 45"/>
          <p:cNvSpPr/>
          <p:nvPr/>
        </p:nvSpPr>
        <p:spPr>
          <a:xfrm>
            <a:off x="5384924" y="5053675"/>
            <a:ext cx="683472" cy="295818"/>
          </a:xfrm>
          <a:prstGeom prst="wedgeRoundRectCallout">
            <a:avLst>
              <a:gd name="adj1" fmla="val -48924"/>
              <a:gd name="adj2" fmla="val 149926"/>
              <a:gd name="adj3" fmla="val 16667"/>
            </a:avLst>
          </a:prstGeom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ΔM6</a:t>
            </a:r>
            <a:endParaRPr lang="en-US" dirty="0"/>
          </a:p>
        </p:txBody>
      </p:sp>
      <p:sp>
        <p:nvSpPr>
          <p:cNvPr id="47" name="Rounded Rectangular Callout 46"/>
          <p:cNvSpPr/>
          <p:nvPr/>
        </p:nvSpPr>
        <p:spPr>
          <a:xfrm>
            <a:off x="6309073" y="5721591"/>
            <a:ext cx="683472" cy="295818"/>
          </a:xfrm>
          <a:prstGeom prst="wedgeRoundRectCallout">
            <a:avLst>
              <a:gd name="adj1" fmla="val -100492"/>
              <a:gd name="adj2" fmla="val -51376"/>
              <a:gd name="adj3" fmla="val 16667"/>
            </a:avLst>
          </a:prstGeom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ΔM6</a:t>
            </a:r>
            <a:endParaRPr lang="en-US" dirty="0"/>
          </a:p>
        </p:txBody>
      </p:sp>
      <p:sp>
        <p:nvSpPr>
          <p:cNvPr id="48" name="Rounded Rectangular Callout 47"/>
          <p:cNvSpPr/>
          <p:nvPr/>
        </p:nvSpPr>
        <p:spPr>
          <a:xfrm>
            <a:off x="6405420" y="5349493"/>
            <a:ext cx="683472" cy="295818"/>
          </a:xfrm>
          <a:prstGeom prst="wedgeRoundRectCallout">
            <a:avLst>
              <a:gd name="adj1" fmla="val -39144"/>
              <a:gd name="adj2" fmla="val -145866"/>
              <a:gd name="adj3" fmla="val 16667"/>
            </a:avLst>
          </a:prstGeom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ΔM6</a:t>
            </a:r>
            <a:endParaRPr lang="en-US" dirty="0"/>
          </a:p>
        </p:txBody>
      </p:sp>
      <p:sp>
        <p:nvSpPr>
          <p:cNvPr id="49" name="Rounded Rectangular Callout 48"/>
          <p:cNvSpPr/>
          <p:nvPr/>
        </p:nvSpPr>
        <p:spPr>
          <a:xfrm>
            <a:off x="6718172" y="4992447"/>
            <a:ext cx="683472" cy="295818"/>
          </a:xfrm>
          <a:prstGeom prst="wedgeRoundRectCallout">
            <a:avLst>
              <a:gd name="adj1" fmla="val -8026"/>
              <a:gd name="adj2" fmla="val -149974"/>
              <a:gd name="adj3" fmla="val 16667"/>
            </a:avLst>
          </a:prstGeom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ΔM6</a:t>
            </a:r>
            <a:endParaRPr lang="en-US" dirty="0"/>
          </a:p>
        </p:txBody>
      </p:sp>
      <p:sp>
        <p:nvSpPr>
          <p:cNvPr id="51" name="Rounded Rectangular Callout 50"/>
          <p:cNvSpPr/>
          <p:nvPr/>
        </p:nvSpPr>
        <p:spPr>
          <a:xfrm>
            <a:off x="2621064" y="4143060"/>
            <a:ext cx="683472" cy="295818"/>
          </a:xfrm>
          <a:prstGeom prst="wedgeRoundRectCallout">
            <a:avLst>
              <a:gd name="adj1" fmla="val 26492"/>
              <a:gd name="adj2" fmla="val 102124"/>
              <a:gd name="adj3" fmla="val 16667"/>
            </a:avLst>
          </a:prstGeom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ΔM0</a:t>
            </a:r>
            <a:endParaRPr lang="en-US" dirty="0"/>
          </a:p>
        </p:txBody>
      </p:sp>
      <p:sp>
        <p:nvSpPr>
          <p:cNvPr id="52" name="Rounded Rectangular Callout 51"/>
          <p:cNvSpPr/>
          <p:nvPr/>
        </p:nvSpPr>
        <p:spPr>
          <a:xfrm>
            <a:off x="1989017" y="4844538"/>
            <a:ext cx="683472" cy="295818"/>
          </a:xfrm>
          <a:prstGeom prst="wedgeRoundRectCallout">
            <a:avLst>
              <a:gd name="adj1" fmla="val 41848"/>
              <a:gd name="adj2" fmla="val 208570"/>
              <a:gd name="adj3" fmla="val 16667"/>
            </a:avLst>
          </a:prstGeom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ΔM0</a:t>
            </a:r>
            <a:endParaRPr lang="en-US" dirty="0"/>
          </a:p>
        </p:txBody>
      </p:sp>
      <p:sp>
        <p:nvSpPr>
          <p:cNvPr id="53" name="Rounded Rectangular Callout 52"/>
          <p:cNvSpPr/>
          <p:nvPr/>
        </p:nvSpPr>
        <p:spPr>
          <a:xfrm>
            <a:off x="1937592" y="5707168"/>
            <a:ext cx="683472" cy="295818"/>
          </a:xfrm>
          <a:prstGeom prst="wedgeRoundRectCallout">
            <a:avLst>
              <a:gd name="adj1" fmla="val -25718"/>
              <a:gd name="adj2" fmla="val -156896"/>
              <a:gd name="adj3" fmla="val 16667"/>
            </a:avLst>
          </a:prstGeom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ΔM0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542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25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Develop tools that implement thumbnail summarization for </a:t>
            </a:r>
            <a:r>
              <a:rPr lang="en-US" dirty="0" err="1" smtClean="0"/>
              <a:t>TimeMaps</a:t>
            </a:r>
            <a:endParaRPr lang="en-US" dirty="0" smtClean="0"/>
          </a:p>
          <a:p>
            <a:r>
              <a:rPr lang="en-US" b="1" dirty="0" smtClean="0"/>
              <a:t>Web Service</a:t>
            </a:r>
          </a:p>
          <a:p>
            <a:pPr lvl="1"/>
            <a:r>
              <a:rPr lang="en-US" dirty="0" smtClean="0"/>
              <a:t>Allows anyone to view </a:t>
            </a:r>
            <a:r>
              <a:rPr lang="en-US" dirty="0" err="1" smtClean="0"/>
              <a:t>TimeMap</a:t>
            </a:r>
            <a:r>
              <a:rPr lang="en-US" dirty="0" smtClean="0"/>
              <a:t> using thumbnail summarization</a:t>
            </a:r>
          </a:p>
          <a:p>
            <a:r>
              <a:rPr lang="en-US" b="1" dirty="0" err="1" smtClean="0"/>
              <a:t>Wayback</a:t>
            </a:r>
            <a:r>
              <a:rPr lang="en-US" b="1" dirty="0" smtClean="0"/>
              <a:t> add-on</a:t>
            </a:r>
          </a:p>
          <a:p>
            <a:pPr lvl="1"/>
            <a:r>
              <a:rPr lang="en-US" dirty="0" smtClean="0"/>
              <a:t>Allows any archive using </a:t>
            </a:r>
            <a:r>
              <a:rPr lang="en-US" dirty="0" err="1" smtClean="0"/>
              <a:t>wayback</a:t>
            </a:r>
            <a:r>
              <a:rPr lang="en-US" dirty="0" smtClean="0"/>
              <a:t> to provide this service to users</a:t>
            </a:r>
          </a:p>
          <a:p>
            <a:r>
              <a:rPr lang="en-US" b="1" dirty="0" smtClean="0"/>
              <a:t>Embeddable version</a:t>
            </a:r>
          </a:p>
          <a:p>
            <a:pPr lvl="1"/>
            <a:r>
              <a:rPr lang="en-US" dirty="0" smtClean="0"/>
              <a:t>Allow web page authors to embed overview of past versions of page on live web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26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AlSummarization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84561"/>
          </a:xfrm>
        </p:spPr>
        <p:txBody>
          <a:bodyPr>
            <a:normAutofit/>
          </a:bodyPr>
          <a:lstStyle/>
          <a:p>
            <a:r>
              <a:rPr lang="en-US" dirty="0" err="1" smtClean="0"/>
              <a:t>SimHash</a:t>
            </a:r>
            <a:r>
              <a:rPr lang="en-US" dirty="0" smtClean="0"/>
              <a:t>-based summarization scheme created by Ahmed </a:t>
            </a:r>
            <a:r>
              <a:rPr lang="en-US" dirty="0" err="1" smtClean="0"/>
              <a:t>AlSum</a:t>
            </a:r>
            <a:endParaRPr lang="en-US" dirty="0" smtClean="0"/>
          </a:p>
          <a:p>
            <a:r>
              <a:rPr lang="en-US" dirty="0" err="1" smtClean="0"/>
              <a:t>AlSum</a:t>
            </a:r>
            <a:r>
              <a:rPr lang="en-US" dirty="0" smtClean="0"/>
              <a:t> + Summarization = </a:t>
            </a:r>
            <a:r>
              <a:rPr lang="en-US" dirty="0" err="1" smtClean="0"/>
              <a:t>AlSummarization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83372" y="5646651"/>
            <a:ext cx="8679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AlSum</a:t>
            </a:r>
            <a:r>
              <a:rPr lang="en-US" dirty="0"/>
              <a:t>, and M. L. Nelson. “Thumbnail Summarization Techniques for Web Archives.” In Proceedings of the 36TH European Conference on Information Retrieval, ECIR 2014, 2014.</a:t>
            </a:r>
          </a:p>
        </p:txBody>
      </p:sp>
    </p:spTree>
    <p:extLst>
      <p:ext uri="{BB962C8B-B14F-4D97-AF65-F5344CB8AC3E}">
        <p14:creationId xmlns:p14="http://schemas.microsoft.com/office/powerpoint/2010/main" val="1548529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55340" cy="1143000"/>
          </a:xfrm>
        </p:spPr>
        <p:txBody>
          <a:bodyPr/>
          <a:lstStyle/>
          <a:p>
            <a:r>
              <a:rPr lang="en-US" dirty="0" smtClean="0"/>
              <a:t>Dr. Nelson’s Homepage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URI-R: http://</a:t>
            </a:r>
            <a:r>
              <a:rPr lang="en-US" dirty="0" err="1" smtClean="0"/>
              <a:t>www.cs.odu.edu</a:t>
            </a:r>
            <a:r>
              <a:rPr lang="en-US" dirty="0" smtClean="0"/>
              <a:t>/~</a:t>
            </a:r>
            <a:r>
              <a:rPr lang="en-US" dirty="0" err="1" smtClean="0"/>
              <a:t>mln</a:t>
            </a:r>
            <a:r>
              <a:rPr lang="en-US" dirty="0" smtClean="0"/>
              <a:t>	</a:t>
            </a:r>
          </a:p>
          <a:p>
            <a:r>
              <a:rPr lang="en-US" dirty="0" smtClean="0"/>
              <a:t>Append onto service URI for summary</a:t>
            </a:r>
          </a:p>
          <a:p>
            <a:pPr lvl="1"/>
            <a:r>
              <a:rPr lang="en-US" dirty="0"/>
              <a:t>http:/</a:t>
            </a:r>
            <a:r>
              <a:rPr lang="en-US" dirty="0" smtClean="0"/>
              <a:t>/service/</a:t>
            </a:r>
            <a:r>
              <a:rPr lang="en-US" dirty="0"/>
              <a:t>http://</a:t>
            </a:r>
            <a:r>
              <a:rPr lang="en-US" dirty="0" err="1"/>
              <a:t>www.cs.odu.edu</a:t>
            </a:r>
            <a:r>
              <a:rPr lang="en-US" dirty="0"/>
              <a:t>/~</a:t>
            </a:r>
            <a:r>
              <a:rPr lang="en-US" dirty="0" err="1"/>
              <a:t>mln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540" y="0"/>
            <a:ext cx="1731460" cy="2778389"/>
          </a:xfrm>
          <a:prstGeom prst="rect">
            <a:avLst/>
          </a:prstGeom>
        </p:spPr>
      </p:pic>
      <p:pic>
        <p:nvPicPr>
          <p:cNvPr id="5" name="Picture 4" descr="Screen Shot 2015-05-31 at 11.38.4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8" y="3173074"/>
            <a:ext cx="6590926" cy="40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57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5-31 at 11.38.42 AM.png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694" y="859153"/>
            <a:ext cx="9783388" cy="60283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the Visualization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-258694" y="5338246"/>
            <a:ext cx="3727564" cy="117582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15079" y="6329405"/>
            <a:ext cx="421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 presentations of the Summary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868703" y="4338337"/>
            <a:ext cx="4692258" cy="117582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034782" y="2539781"/>
            <a:ext cx="8109218" cy="179855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27426" y="4114800"/>
            <a:ext cx="25253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231775" dist="25400" dir="5100000" algn="tl" rotWithShape="0">
                    <a:schemeClr val="bg1"/>
                  </a:outerShdw>
                </a:effectLst>
              </a:rPr>
              <a:t>Temporally sorted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231775" dist="25400" dir="5100000" algn="tl" rotWithShape="0">
                    <a:schemeClr val="bg1"/>
                  </a:outerShdw>
                </a:effectLst>
              </a:rPr>
              <a:t>mementos</a:t>
            </a:r>
            <a:endParaRPr lang="en-US" sz="2400" b="1" dirty="0">
              <a:solidFill>
                <a:srgbClr val="FF0000"/>
              </a:solidFill>
              <a:effectLst>
                <a:outerShdw blurRad="231775" dist="25400" dir="5100000" algn="tl" rotWithShape="0">
                  <a:schemeClr val="bg1"/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79074" y="5519119"/>
            <a:ext cx="2760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288925" dist="38100" dir="2700000" algn="tl" rotWithShape="0">
                    <a:schemeClr val="bg1"/>
                  </a:outerShdw>
                </a:effectLst>
              </a:rPr>
              <a:t>Memento metadata</a:t>
            </a:r>
            <a:endParaRPr lang="en-US" sz="2400" b="1" dirty="0">
              <a:solidFill>
                <a:srgbClr val="FF0000"/>
              </a:solidFill>
              <a:effectLst>
                <a:outerShdw blurRad="288925" dist="38100" dir="2700000" algn="tl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661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Additional (optional) Endpoint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Access</a:t>
            </a:r>
            <a:r>
              <a:rPr lang="en-US" dirty="0" smtClean="0"/>
              <a:t> – tailors user interface</a:t>
            </a:r>
          </a:p>
          <a:p>
            <a:pPr lvl="1"/>
            <a:r>
              <a:rPr lang="en-US" dirty="0" smtClean="0"/>
              <a:t>Interactive, Embed, </a:t>
            </a:r>
            <a:r>
              <a:rPr lang="en-US" dirty="0" err="1" smtClean="0"/>
              <a:t>Wayback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0000FF"/>
                </a:solidFill>
              </a:rPr>
              <a:t>Strategy</a:t>
            </a:r>
            <a:r>
              <a:rPr lang="en-US" dirty="0" smtClean="0"/>
              <a:t> – to use alternative summarization</a:t>
            </a:r>
          </a:p>
          <a:p>
            <a:pPr lvl="1"/>
            <a:r>
              <a:rPr lang="en-US" dirty="0" err="1" smtClean="0"/>
              <a:t>alSummarization</a:t>
            </a:r>
            <a:r>
              <a:rPr lang="en-US" dirty="0" smtClean="0"/>
              <a:t>, yearly,</a:t>
            </a:r>
            <a:r>
              <a:rPr lang="en-US" dirty="0"/>
              <a:t> </a:t>
            </a:r>
            <a:r>
              <a:rPr lang="en-US" dirty="0" err="1" smtClean="0"/>
              <a:t>skipListed</a:t>
            </a:r>
            <a:r>
              <a:rPr lang="en-US" dirty="0" smtClean="0"/>
              <a:t>, random</a:t>
            </a:r>
          </a:p>
          <a:p>
            <a:r>
              <a:rPr lang="en-US" dirty="0"/>
              <a:t>http://service/</a:t>
            </a:r>
            <a:r>
              <a:rPr lang="en-US" dirty="0" smtClean="0"/>
              <a:t>?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access=</a:t>
            </a:r>
            <a:r>
              <a:rPr lang="en-US" dirty="0" err="1" smtClean="0">
                <a:solidFill>
                  <a:srgbClr val="FF0000"/>
                </a:solidFill>
              </a:rPr>
              <a:t>wayback</a:t>
            </a:r>
            <a:r>
              <a:rPr lang="en-US" dirty="0" err="1" smtClean="0"/>
              <a:t>&amp;</a:t>
            </a:r>
            <a:r>
              <a:rPr lang="en-US" dirty="0" err="1" smtClean="0">
                <a:solidFill>
                  <a:srgbClr val="008000"/>
                </a:solidFill>
              </a:rPr>
              <a:t>URI-R</a:t>
            </a:r>
            <a:r>
              <a:rPr lang="en-US" dirty="0" smtClean="0">
                <a:solidFill>
                  <a:srgbClr val="008000"/>
                </a:solidFill>
              </a:rPr>
              <a:t>=http</a:t>
            </a:r>
            <a:r>
              <a:rPr lang="en-US" dirty="0">
                <a:solidFill>
                  <a:srgbClr val="008000"/>
                </a:solidFill>
              </a:rPr>
              <a:t>://</a:t>
            </a:r>
            <a:r>
              <a:rPr lang="en-US" dirty="0" err="1">
                <a:solidFill>
                  <a:srgbClr val="008000"/>
                </a:solidFill>
              </a:rPr>
              <a:t>www.cs.odu.edu</a:t>
            </a:r>
            <a:r>
              <a:rPr lang="en-US" dirty="0">
                <a:solidFill>
                  <a:srgbClr val="008000"/>
                </a:solidFill>
              </a:rPr>
              <a:t>/~</a:t>
            </a:r>
            <a:r>
              <a:rPr lang="en-US" dirty="0" err="1" smtClean="0">
                <a:solidFill>
                  <a:srgbClr val="008000"/>
                </a:solidFill>
              </a:rPr>
              <a:t>mln</a:t>
            </a:r>
            <a:endParaRPr lang="en-US" dirty="0" smtClean="0">
              <a:solidFill>
                <a:srgbClr val="008000"/>
              </a:solidFill>
            </a:endParaRPr>
          </a:p>
          <a:p>
            <a:pPr lvl="1">
              <a:buFont typeface="Courier New"/>
              <a:buChar char="o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access</a:t>
            </a:r>
            <a:r>
              <a:rPr lang="en-US" dirty="0">
                <a:solidFill>
                  <a:srgbClr val="FF0000"/>
                </a:solidFill>
              </a:rPr>
              <a:t>=</a:t>
            </a:r>
            <a:r>
              <a:rPr lang="en-US" dirty="0" err="1" smtClean="0">
                <a:solidFill>
                  <a:srgbClr val="FF0000"/>
                </a:solidFill>
              </a:rPr>
              <a:t>wayback</a:t>
            </a:r>
            <a:r>
              <a:rPr lang="en-US" dirty="0" err="1" smtClean="0"/>
              <a:t>&amp;</a:t>
            </a:r>
            <a:r>
              <a:rPr lang="en-US" dirty="0" err="1" smtClean="0">
                <a:solidFill>
                  <a:srgbClr val="0000FF"/>
                </a:solidFill>
              </a:rPr>
              <a:t>strategy</a:t>
            </a:r>
            <a:r>
              <a:rPr lang="en-US" dirty="0" smtClean="0">
                <a:solidFill>
                  <a:srgbClr val="0000FF"/>
                </a:solidFill>
              </a:rPr>
              <a:t>=</a:t>
            </a:r>
            <a:r>
              <a:rPr lang="en-US" dirty="0" err="1" smtClean="0">
                <a:solidFill>
                  <a:srgbClr val="0000FF"/>
                </a:solidFill>
              </a:rPr>
              <a:t>random</a:t>
            </a:r>
            <a:r>
              <a:rPr lang="en-US" dirty="0" err="1" smtClean="0"/>
              <a:t>&amp;</a:t>
            </a:r>
            <a:r>
              <a:rPr lang="en-US" dirty="0" err="1">
                <a:solidFill>
                  <a:srgbClr val="008000"/>
                </a:solidFill>
              </a:rPr>
              <a:t>URI-R</a:t>
            </a:r>
            <a:r>
              <a:rPr lang="en-US" dirty="0">
                <a:solidFill>
                  <a:srgbClr val="008000"/>
                </a:solidFill>
              </a:rPr>
              <a:t>=http://</a:t>
            </a:r>
            <a:r>
              <a:rPr lang="en-US" dirty="0" err="1">
                <a:solidFill>
                  <a:srgbClr val="008000"/>
                </a:solidFill>
              </a:rPr>
              <a:t>www.cs.odu.edu</a:t>
            </a:r>
            <a:r>
              <a:rPr lang="en-US" dirty="0">
                <a:solidFill>
                  <a:srgbClr val="008000"/>
                </a:solidFill>
              </a:rPr>
              <a:t>/~</a:t>
            </a:r>
            <a:r>
              <a:rPr lang="en-US" dirty="0" err="1">
                <a:solidFill>
                  <a:srgbClr val="008000"/>
                </a:solidFill>
              </a:rPr>
              <a:t>mln</a:t>
            </a:r>
            <a:endParaRPr lang="en-US" dirty="0">
              <a:solidFill>
                <a:srgbClr val="008000"/>
              </a:solidFill>
            </a:endParaRP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564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Programmatic Flow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57201" y="1837019"/>
            <a:ext cx="1377148" cy="1368518"/>
            <a:chOff x="457200" y="1837019"/>
            <a:chExt cx="1823791" cy="1812362"/>
          </a:xfrm>
        </p:grpSpPr>
        <p:pic>
          <p:nvPicPr>
            <p:cNvPr id="4" name="Picture 3" descr="Screen Shot 2015-05-15 at 11.18.24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837019"/>
              <a:ext cx="1823791" cy="158228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081" y="2642770"/>
              <a:ext cx="1006611" cy="1006611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54290" y="3205537"/>
            <a:ext cx="159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User’s Browser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715" y="2037749"/>
            <a:ext cx="994059" cy="9940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90801" y="3205537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Thumbnails</a:t>
            </a:r>
          </a:p>
          <a:p>
            <a:pPr algn="ctr"/>
            <a:r>
              <a:rPr lang="en-US" dirty="0" smtClean="0"/>
              <a:t>Service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885189" y="3251703"/>
            <a:ext cx="2152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Memento-Compliant</a:t>
            </a:r>
          </a:p>
          <a:p>
            <a:pPr algn="ctr"/>
            <a:r>
              <a:rPr lang="en-US" dirty="0" smtClean="0"/>
              <a:t>Archive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418138" y="2115559"/>
            <a:ext cx="1101752" cy="1143598"/>
            <a:chOff x="7660038" y="2037749"/>
            <a:chExt cx="1101752" cy="114359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0038" y="2037749"/>
              <a:ext cx="1026762" cy="1026762"/>
            </a:xfrm>
            <a:prstGeom prst="rect">
              <a:avLst/>
            </a:prstGeom>
          </p:spPr>
        </p:pic>
        <p:pic>
          <p:nvPicPr>
            <p:cNvPr id="14" name="Picture 13" descr="memento_logo-(3)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801" y="2687358"/>
              <a:ext cx="493989" cy="493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5505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5-06-03 at 11.49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758" y="2266660"/>
            <a:ext cx="2792968" cy="2195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Georgia"/>
                <a:cs typeface="Georgia"/>
              </a:rPr>
              <a:t>Motivation for Thumbnail Summarization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 over time - </a:t>
            </a:r>
            <a:r>
              <a:rPr lang="en-US" dirty="0" err="1" smtClean="0"/>
              <a:t>aboutness</a:t>
            </a:r>
            <a:endParaRPr lang="en-US" dirty="0"/>
          </a:p>
        </p:txBody>
      </p:sp>
      <p:pic>
        <p:nvPicPr>
          <p:cNvPr id="5" name="Picture 4" descr="Screen Shot 2015-06-03 at 11.44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82689"/>
            <a:ext cx="3155233" cy="2479943"/>
          </a:xfrm>
          <a:prstGeom prst="rect">
            <a:avLst/>
          </a:prstGeom>
        </p:spPr>
      </p:pic>
      <p:pic>
        <p:nvPicPr>
          <p:cNvPr id="6" name="Picture 5" descr="Screen Shot 2015-06-03 at 11.45.0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959" y="2266660"/>
            <a:ext cx="3205555" cy="2482734"/>
          </a:xfrm>
          <a:prstGeom prst="rect">
            <a:avLst/>
          </a:prstGeom>
        </p:spPr>
      </p:pic>
      <p:pic>
        <p:nvPicPr>
          <p:cNvPr id="7" name="Picture 6" descr="Screen Shot 2015-06-03 at 11.45.2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68" y="3729286"/>
            <a:ext cx="3639797" cy="2858444"/>
          </a:xfrm>
          <a:prstGeom prst="rect">
            <a:avLst/>
          </a:prstGeom>
        </p:spPr>
      </p:pic>
      <p:pic>
        <p:nvPicPr>
          <p:cNvPr id="8" name="Picture 7" descr="Screen Shot 2015-06-03 at 11.46.0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783" y="3729286"/>
            <a:ext cx="3685022" cy="285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48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Requests URI-R Summary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7201" y="1837019"/>
            <a:ext cx="1377148" cy="1368518"/>
            <a:chOff x="457200" y="1837019"/>
            <a:chExt cx="1823791" cy="1812362"/>
          </a:xfrm>
        </p:grpSpPr>
        <p:pic>
          <p:nvPicPr>
            <p:cNvPr id="4" name="Picture 3" descr="Screen Shot 2015-05-15 at 11.18.24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837019"/>
              <a:ext cx="1823791" cy="158228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081" y="2642770"/>
              <a:ext cx="1006611" cy="1006611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54290" y="3205537"/>
            <a:ext cx="159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User’s Browser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715" y="2037749"/>
            <a:ext cx="994059" cy="9940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90801" y="3205537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Thumbnails</a:t>
            </a:r>
          </a:p>
          <a:p>
            <a:pPr algn="ctr"/>
            <a:r>
              <a:rPr lang="en-US" dirty="0" smtClean="0"/>
              <a:t>Service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885189" y="3251703"/>
            <a:ext cx="2152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Memento-Compliant</a:t>
            </a:r>
          </a:p>
          <a:p>
            <a:pPr algn="ctr"/>
            <a:r>
              <a:rPr lang="en-US" dirty="0" smtClean="0"/>
              <a:t>Archive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418138" y="2115559"/>
            <a:ext cx="1101752" cy="1143598"/>
            <a:chOff x="7660038" y="2037749"/>
            <a:chExt cx="1101752" cy="114359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0038" y="2037749"/>
              <a:ext cx="1026762" cy="1026762"/>
            </a:xfrm>
            <a:prstGeom prst="rect">
              <a:avLst/>
            </a:prstGeom>
          </p:spPr>
        </p:pic>
        <p:pic>
          <p:nvPicPr>
            <p:cNvPr id="14" name="Picture 13" descr="memento_logo-(3)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801" y="2687358"/>
              <a:ext cx="493989" cy="493989"/>
            </a:xfrm>
            <a:prstGeom prst="rect">
              <a:avLst/>
            </a:prstGeom>
          </p:spPr>
        </p:pic>
      </p:grpSp>
      <p:sp>
        <p:nvSpPr>
          <p:cNvPr id="13" name="Right Arrow 12"/>
          <p:cNvSpPr/>
          <p:nvPr/>
        </p:nvSpPr>
        <p:spPr>
          <a:xfrm>
            <a:off x="1951113" y="2339710"/>
            <a:ext cx="1939687" cy="407694"/>
          </a:xfrm>
          <a:prstGeom prst="right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926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Service Relays URI-R to </a:t>
            </a:r>
            <a:r>
              <a:rPr lang="en-US" dirty="0" smtClean="0"/>
              <a:t>Archive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57201" y="1837019"/>
            <a:ext cx="1377148" cy="1368518"/>
            <a:chOff x="457200" y="1837019"/>
            <a:chExt cx="1823791" cy="1812362"/>
          </a:xfrm>
        </p:grpSpPr>
        <p:pic>
          <p:nvPicPr>
            <p:cNvPr id="4" name="Picture 3" descr="Screen Shot 2015-05-15 at 11.18.24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837019"/>
              <a:ext cx="1823791" cy="158228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081" y="2642770"/>
              <a:ext cx="1006611" cy="1006611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54290" y="3205537"/>
            <a:ext cx="159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User’s Browser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715" y="2037749"/>
            <a:ext cx="994059" cy="9940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90801" y="3205537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Thumbnails</a:t>
            </a:r>
          </a:p>
          <a:p>
            <a:pPr algn="ctr"/>
            <a:r>
              <a:rPr lang="en-US" dirty="0" smtClean="0"/>
              <a:t>Service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885189" y="3251703"/>
            <a:ext cx="2152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Memento-Compliant</a:t>
            </a:r>
          </a:p>
          <a:p>
            <a:pPr algn="ctr"/>
            <a:r>
              <a:rPr lang="en-US" dirty="0" smtClean="0"/>
              <a:t>Archive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418138" y="2115559"/>
            <a:ext cx="1101752" cy="1143598"/>
            <a:chOff x="7660038" y="2037749"/>
            <a:chExt cx="1101752" cy="114359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0038" y="2037749"/>
              <a:ext cx="1026762" cy="1026762"/>
            </a:xfrm>
            <a:prstGeom prst="rect">
              <a:avLst/>
            </a:prstGeom>
          </p:spPr>
        </p:pic>
        <p:pic>
          <p:nvPicPr>
            <p:cNvPr id="14" name="Picture 13" descr="memento_logo-(3)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801" y="2687358"/>
              <a:ext cx="493989" cy="493989"/>
            </a:xfrm>
            <a:prstGeom prst="rect">
              <a:avLst/>
            </a:prstGeom>
          </p:spPr>
        </p:pic>
      </p:grpSp>
      <p:sp>
        <p:nvSpPr>
          <p:cNvPr id="13" name="Right Arrow 12"/>
          <p:cNvSpPr/>
          <p:nvPr/>
        </p:nvSpPr>
        <p:spPr>
          <a:xfrm>
            <a:off x="5165509" y="2357474"/>
            <a:ext cx="1939687" cy="407694"/>
          </a:xfrm>
          <a:prstGeom prst="right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04154" y="4579202"/>
            <a:ext cx="79279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Service queries archive for all mementos for URI-R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39941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URI-Ms returned to Service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7201" y="1837019"/>
            <a:ext cx="1377148" cy="1368518"/>
            <a:chOff x="457200" y="1837019"/>
            <a:chExt cx="1823791" cy="1812362"/>
          </a:xfrm>
        </p:grpSpPr>
        <p:pic>
          <p:nvPicPr>
            <p:cNvPr id="4" name="Picture 3" descr="Screen Shot 2015-05-15 at 11.18.24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837019"/>
              <a:ext cx="1823791" cy="158228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081" y="2642770"/>
              <a:ext cx="1006611" cy="1006611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54290" y="3205537"/>
            <a:ext cx="159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User’s Browser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715" y="2037749"/>
            <a:ext cx="994059" cy="9940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90801" y="3205537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Thumbnails</a:t>
            </a:r>
          </a:p>
          <a:p>
            <a:pPr algn="ctr"/>
            <a:r>
              <a:rPr lang="en-US" dirty="0" smtClean="0"/>
              <a:t>Service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885189" y="3251703"/>
            <a:ext cx="2152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Memento-Compliant</a:t>
            </a:r>
          </a:p>
          <a:p>
            <a:pPr algn="ctr"/>
            <a:r>
              <a:rPr lang="en-US" dirty="0" smtClean="0"/>
              <a:t>Archive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418138" y="2115559"/>
            <a:ext cx="1101752" cy="1143598"/>
            <a:chOff x="7660038" y="2037749"/>
            <a:chExt cx="1101752" cy="114359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0038" y="2037749"/>
              <a:ext cx="1026762" cy="1026762"/>
            </a:xfrm>
            <a:prstGeom prst="rect">
              <a:avLst/>
            </a:prstGeom>
          </p:spPr>
        </p:pic>
        <p:pic>
          <p:nvPicPr>
            <p:cNvPr id="14" name="Picture 13" descr="memento_logo-(3)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801" y="2687358"/>
              <a:ext cx="493989" cy="493989"/>
            </a:xfrm>
            <a:prstGeom prst="rect">
              <a:avLst/>
            </a:prstGeom>
          </p:spPr>
        </p:pic>
      </p:grpSp>
      <p:sp>
        <p:nvSpPr>
          <p:cNvPr id="13" name="Right Arrow 12"/>
          <p:cNvSpPr/>
          <p:nvPr/>
        </p:nvSpPr>
        <p:spPr>
          <a:xfrm rot="10800000">
            <a:off x="5165509" y="2357474"/>
            <a:ext cx="1939687" cy="407694"/>
          </a:xfrm>
          <a:prstGeom prst="right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04154" y="4579202"/>
            <a:ext cx="82608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Archive returns </a:t>
            </a:r>
            <a:r>
              <a:rPr lang="en-US" sz="3600" dirty="0" err="1" smtClean="0"/>
              <a:t>TimeMap</a:t>
            </a:r>
            <a:r>
              <a:rPr lang="en-US" sz="3600" dirty="0" smtClean="0"/>
              <a:t> with URI-Ms to </a:t>
            </a:r>
            <a:br>
              <a:rPr lang="en-US" sz="3600" dirty="0" smtClean="0"/>
            </a:br>
            <a:r>
              <a:rPr lang="en-US" sz="3600" dirty="0" smtClean="0"/>
              <a:t>thumbnail service</a:t>
            </a:r>
            <a:endParaRPr lang="en-US" sz="36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6838118" y="1763934"/>
            <a:ext cx="534155" cy="606490"/>
            <a:chOff x="5522431" y="1461496"/>
            <a:chExt cx="709670" cy="805774"/>
          </a:xfrm>
        </p:grpSpPr>
        <p:sp>
          <p:nvSpPr>
            <p:cNvPr id="20" name="Folded Corner 19"/>
            <p:cNvSpPr/>
            <p:nvPr/>
          </p:nvSpPr>
          <p:spPr>
            <a:xfrm rot="16200000">
              <a:off x="5474379" y="1509548"/>
              <a:ext cx="805774" cy="709670"/>
            </a:xfrm>
            <a:prstGeom prst="foldedCorner">
              <a:avLst>
                <a:gd name="adj" fmla="val 42726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37937" y="1660780"/>
              <a:ext cx="665233" cy="4906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57744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Service fetches HTML for each Memento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54" y="2037749"/>
            <a:ext cx="1909472" cy="19094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6001" y="4068566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Thumbnails</a:t>
            </a:r>
          </a:p>
          <a:p>
            <a:pPr algn="ctr"/>
            <a:r>
              <a:rPr lang="en-US" dirty="0" smtClean="0"/>
              <a:t>Service</a:t>
            </a:r>
            <a:endParaRPr lang="en-US" dirty="0"/>
          </a:p>
        </p:txBody>
      </p:sp>
      <p:sp>
        <p:nvSpPr>
          <p:cNvPr id="26" name="Left-Right Arrow 25"/>
          <p:cNvSpPr/>
          <p:nvPr/>
        </p:nvSpPr>
        <p:spPr>
          <a:xfrm>
            <a:off x="2759825" y="1935581"/>
            <a:ext cx="3861213" cy="382269"/>
          </a:xfrm>
          <a:prstGeom prst="leftRight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Left-Right Arrow 27"/>
          <p:cNvSpPr/>
          <p:nvPr/>
        </p:nvSpPr>
        <p:spPr>
          <a:xfrm>
            <a:off x="2759826" y="2353047"/>
            <a:ext cx="3442004" cy="382269"/>
          </a:xfrm>
          <a:prstGeom prst="leftRight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memento_logo-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42" y="1865073"/>
            <a:ext cx="559811" cy="559811"/>
          </a:xfrm>
          <a:prstGeom prst="rect">
            <a:avLst/>
          </a:prstGeom>
        </p:spPr>
      </p:pic>
      <p:pic>
        <p:nvPicPr>
          <p:cNvPr id="31" name="Picture 30" descr="memento_logo-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514" y="2281583"/>
            <a:ext cx="559811" cy="559811"/>
          </a:xfrm>
          <a:prstGeom prst="rect">
            <a:avLst/>
          </a:prstGeom>
        </p:spPr>
      </p:pic>
      <p:sp>
        <p:nvSpPr>
          <p:cNvPr id="32" name="Left-Right Arrow 31"/>
          <p:cNvSpPr/>
          <p:nvPr/>
        </p:nvSpPr>
        <p:spPr>
          <a:xfrm>
            <a:off x="2759825" y="2805824"/>
            <a:ext cx="3861213" cy="382269"/>
          </a:xfrm>
          <a:prstGeom prst="leftRight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 descr="memento_logo-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42" y="2735316"/>
            <a:ext cx="559811" cy="559811"/>
          </a:xfrm>
          <a:prstGeom prst="rect">
            <a:avLst/>
          </a:prstGeom>
        </p:spPr>
      </p:pic>
      <p:sp>
        <p:nvSpPr>
          <p:cNvPr id="36" name="Left-Right Arrow 35"/>
          <p:cNvSpPr/>
          <p:nvPr/>
        </p:nvSpPr>
        <p:spPr>
          <a:xfrm>
            <a:off x="2759826" y="3249738"/>
            <a:ext cx="3442004" cy="382269"/>
          </a:xfrm>
          <a:prstGeom prst="leftRight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 descr="memento_logo-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514" y="3178274"/>
            <a:ext cx="559811" cy="559811"/>
          </a:xfrm>
          <a:prstGeom prst="rect">
            <a:avLst/>
          </a:prstGeom>
        </p:spPr>
      </p:pic>
      <p:sp>
        <p:nvSpPr>
          <p:cNvPr id="38" name="Left-Right Arrow 37"/>
          <p:cNvSpPr/>
          <p:nvPr/>
        </p:nvSpPr>
        <p:spPr>
          <a:xfrm>
            <a:off x="2747221" y="3702515"/>
            <a:ext cx="3861213" cy="382269"/>
          </a:xfrm>
          <a:prstGeom prst="leftRight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 descr="memento_logo-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38" y="3632007"/>
            <a:ext cx="559811" cy="55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21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Service generates </a:t>
            </a:r>
            <a:r>
              <a:rPr lang="en-US" dirty="0" err="1" smtClean="0"/>
              <a:t>SimHash</a:t>
            </a:r>
            <a:r>
              <a:rPr lang="en-US" dirty="0" smtClean="0"/>
              <a:t> for Each Mementos’ HTML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54" y="2037749"/>
            <a:ext cx="1909472" cy="19094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6001" y="4068566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Thumbnails</a:t>
            </a:r>
          </a:p>
          <a:p>
            <a:pPr algn="ctr"/>
            <a:r>
              <a:rPr lang="en-US" dirty="0" smtClean="0"/>
              <a:t>Service</a:t>
            </a:r>
            <a:endParaRPr lang="en-US" dirty="0"/>
          </a:p>
        </p:txBody>
      </p:sp>
      <p:pic>
        <p:nvPicPr>
          <p:cNvPr id="30" name="Picture 29" descr="memento_logo-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42" y="1865073"/>
            <a:ext cx="559811" cy="559811"/>
          </a:xfrm>
          <a:prstGeom prst="rect">
            <a:avLst/>
          </a:prstGeom>
        </p:spPr>
      </p:pic>
      <p:pic>
        <p:nvPicPr>
          <p:cNvPr id="31" name="Picture 30" descr="memento_logo-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514" y="2281583"/>
            <a:ext cx="559811" cy="559811"/>
          </a:xfrm>
          <a:prstGeom prst="rect">
            <a:avLst/>
          </a:prstGeom>
        </p:spPr>
      </p:pic>
      <p:pic>
        <p:nvPicPr>
          <p:cNvPr id="33" name="Picture 32" descr="memento_logo-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42" y="2735316"/>
            <a:ext cx="559811" cy="559811"/>
          </a:xfrm>
          <a:prstGeom prst="rect">
            <a:avLst/>
          </a:prstGeom>
        </p:spPr>
      </p:pic>
      <p:pic>
        <p:nvPicPr>
          <p:cNvPr id="37" name="Picture 36" descr="memento_logo-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514" y="3178274"/>
            <a:ext cx="559811" cy="559811"/>
          </a:xfrm>
          <a:prstGeom prst="rect">
            <a:avLst/>
          </a:prstGeom>
        </p:spPr>
      </p:pic>
      <p:pic>
        <p:nvPicPr>
          <p:cNvPr id="39" name="Picture 38" descr="memento_logo-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38" y="3632007"/>
            <a:ext cx="559811" cy="5598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58466" y="1931794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c39f0abc...b9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8466" y="2339923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c39d0abc...c9</a:t>
            </a:r>
          </a:p>
        </p:txBody>
      </p:sp>
      <p:sp>
        <p:nvSpPr>
          <p:cNvPr id="8" name="Rectangle 7"/>
          <p:cNvSpPr/>
          <p:nvPr/>
        </p:nvSpPr>
        <p:spPr>
          <a:xfrm>
            <a:off x="2850176" y="2805824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urier"/>
                <a:cs typeface="Courier"/>
              </a:rPr>
              <a:t>c39d0abc...b9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58466" y="3244334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urier"/>
                <a:cs typeface="Courier"/>
              </a:rPr>
              <a:t>c770ad1b...b9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58466" y="3699234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urier"/>
                <a:cs typeface="Courier"/>
              </a:rPr>
              <a:t>c770ad1b...b9</a:t>
            </a:r>
          </a:p>
        </p:txBody>
      </p:sp>
    </p:spTree>
    <p:extLst>
      <p:ext uri="{BB962C8B-B14F-4D97-AF65-F5344CB8AC3E}">
        <p14:creationId xmlns:p14="http://schemas.microsoft.com/office/powerpoint/2010/main" val="299340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Service Calculates</a:t>
            </a:r>
            <a:br>
              <a:rPr lang="en-US" dirty="0" smtClean="0"/>
            </a:br>
            <a:r>
              <a:rPr lang="en-US" dirty="0" smtClean="0"/>
              <a:t>Hamming Distance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54" y="2037749"/>
            <a:ext cx="1909472" cy="19094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6001" y="4068566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Thumbnails</a:t>
            </a:r>
          </a:p>
          <a:p>
            <a:pPr algn="ctr"/>
            <a:r>
              <a:rPr lang="en-US" dirty="0" smtClean="0"/>
              <a:t>Service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4154" y="4902367"/>
            <a:ext cx="82608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Mementos in summary selected based on hamming distance</a:t>
            </a:r>
            <a:endParaRPr lang="en-US" sz="3600" dirty="0"/>
          </a:p>
        </p:txBody>
      </p:sp>
      <p:pic>
        <p:nvPicPr>
          <p:cNvPr id="30" name="Picture 29" descr="memento_logo-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42" y="1865073"/>
            <a:ext cx="559811" cy="559811"/>
          </a:xfrm>
          <a:prstGeom prst="rect">
            <a:avLst/>
          </a:prstGeom>
        </p:spPr>
      </p:pic>
      <p:pic>
        <p:nvPicPr>
          <p:cNvPr id="31" name="Picture 30" descr="memento_logo-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514" y="2281583"/>
            <a:ext cx="559811" cy="559811"/>
          </a:xfrm>
          <a:prstGeom prst="rect">
            <a:avLst/>
          </a:prstGeom>
        </p:spPr>
      </p:pic>
      <p:pic>
        <p:nvPicPr>
          <p:cNvPr id="33" name="Picture 32" descr="memento_logo-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42" y="2735316"/>
            <a:ext cx="559811" cy="559811"/>
          </a:xfrm>
          <a:prstGeom prst="rect">
            <a:avLst/>
          </a:prstGeom>
        </p:spPr>
      </p:pic>
      <p:pic>
        <p:nvPicPr>
          <p:cNvPr id="37" name="Picture 36" descr="memento_logo-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514" y="3178274"/>
            <a:ext cx="559811" cy="559811"/>
          </a:xfrm>
          <a:prstGeom prst="rect">
            <a:avLst/>
          </a:prstGeom>
        </p:spPr>
      </p:pic>
      <p:pic>
        <p:nvPicPr>
          <p:cNvPr id="39" name="Picture 38" descr="memento_logo-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38" y="3632007"/>
            <a:ext cx="559811" cy="5598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58466" y="1931794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c39f0abc...b9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8466" y="2339923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c39</a:t>
            </a:r>
            <a:r>
              <a:rPr lang="en-US" b="1" dirty="0">
                <a:solidFill>
                  <a:srgbClr val="FF0000"/>
                </a:solidFill>
                <a:latin typeface="Courier"/>
                <a:cs typeface="Courier"/>
              </a:rPr>
              <a:t>d</a:t>
            </a:r>
            <a:r>
              <a:rPr lang="en-US" b="1" dirty="0">
                <a:latin typeface="Courier"/>
                <a:cs typeface="Courier"/>
              </a:rPr>
              <a:t>0abc...</a:t>
            </a:r>
            <a:r>
              <a:rPr lang="en-US" b="1" dirty="0">
                <a:solidFill>
                  <a:srgbClr val="FF0000"/>
                </a:solidFill>
                <a:latin typeface="Courier"/>
                <a:cs typeface="Courier"/>
              </a:rPr>
              <a:t>c</a:t>
            </a:r>
            <a:r>
              <a:rPr lang="en-US" b="1" dirty="0">
                <a:latin typeface="Courier"/>
                <a:cs typeface="Courier"/>
              </a:rPr>
              <a:t>9</a:t>
            </a:r>
          </a:p>
        </p:txBody>
      </p:sp>
      <p:sp>
        <p:nvSpPr>
          <p:cNvPr id="8" name="Rectangle 7"/>
          <p:cNvSpPr/>
          <p:nvPr/>
        </p:nvSpPr>
        <p:spPr>
          <a:xfrm>
            <a:off x="2850176" y="2805824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urier"/>
                <a:cs typeface="Courier"/>
              </a:rPr>
              <a:t>c39</a:t>
            </a:r>
            <a:r>
              <a:rPr lang="en-US" b="1" dirty="0">
                <a:solidFill>
                  <a:srgbClr val="FF0000"/>
                </a:solidFill>
                <a:latin typeface="Courier"/>
                <a:cs typeface="Courier"/>
              </a:rPr>
              <a:t>d</a:t>
            </a:r>
            <a:r>
              <a:rPr lang="en-US" b="1" dirty="0">
                <a:solidFill>
                  <a:srgbClr val="000000"/>
                </a:solidFill>
                <a:latin typeface="Courier"/>
                <a:cs typeface="Courier"/>
              </a:rPr>
              <a:t>0abc...</a:t>
            </a:r>
            <a:r>
              <a:rPr lang="en-US" b="1" dirty="0">
                <a:latin typeface="Courier"/>
                <a:cs typeface="Courier"/>
              </a:rPr>
              <a:t>b</a:t>
            </a:r>
            <a:r>
              <a:rPr lang="en-US" b="1" dirty="0">
                <a:solidFill>
                  <a:srgbClr val="000000"/>
                </a:solidFill>
                <a:latin typeface="Courier"/>
                <a:cs typeface="Courier"/>
              </a:rPr>
              <a:t>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58466" y="3244334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urier"/>
                <a:cs typeface="Courier"/>
              </a:rPr>
              <a:t>c</a:t>
            </a:r>
            <a:r>
              <a:rPr lang="en-US" b="1" dirty="0">
                <a:solidFill>
                  <a:srgbClr val="FF0000"/>
                </a:solidFill>
                <a:latin typeface="Courier"/>
                <a:cs typeface="Courier"/>
              </a:rPr>
              <a:t>770ad1b</a:t>
            </a:r>
            <a:r>
              <a:rPr lang="en-US" b="1" dirty="0">
                <a:solidFill>
                  <a:srgbClr val="000000"/>
                </a:solidFill>
                <a:latin typeface="Courier"/>
                <a:cs typeface="Courier"/>
              </a:rPr>
              <a:t>...b9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58466" y="3699234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urier"/>
                <a:cs typeface="Courier"/>
              </a:rPr>
              <a:t>c770ad1b...b9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64951" y="1680407"/>
            <a:ext cx="58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Hd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08996" y="232899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2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08996" y="277503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1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15781" y="324433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7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8996" y="369923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0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6" name="Isosceles Triangle 15"/>
          <p:cNvSpPr/>
          <p:nvPr/>
        </p:nvSpPr>
        <p:spPr>
          <a:xfrm rot="16200000">
            <a:off x="4813753" y="3317002"/>
            <a:ext cx="317196" cy="273445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Isosceles Triangle 24"/>
          <p:cNvSpPr/>
          <p:nvPr/>
        </p:nvSpPr>
        <p:spPr>
          <a:xfrm rot="16200000">
            <a:off x="4829430" y="2000760"/>
            <a:ext cx="317196" cy="273445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272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UI returned to user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57201" y="1837019"/>
            <a:ext cx="1377148" cy="1368518"/>
            <a:chOff x="457200" y="1837019"/>
            <a:chExt cx="1823791" cy="1812362"/>
          </a:xfrm>
        </p:grpSpPr>
        <p:pic>
          <p:nvPicPr>
            <p:cNvPr id="4" name="Picture 3" descr="Screen Shot 2015-05-15 at 11.18.24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837019"/>
              <a:ext cx="1823791" cy="158228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081" y="2642770"/>
              <a:ext cx="1006611" cy="1006611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54290" y="3205537"/>
            <a:ext cx="159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User’s Browser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345" y="2037749"/>
            <a:ext cx="994059" cy="9940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57431" y="3205537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Thumbnails</a:t>
            </a:r>
          </a:p>
          <a:p>
            <a:pPr algn="ctr"/>
            <a:r>
              <a:rPr lang="en-US" dirty="0" smtClean="0"/>
              <a:t>Service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4154" y="4579202"/>
            <a:ext cx="79279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/>
              <a:t>Templated</a:t>
            </a:r>
            <a:r>
              <a:rPr lang="en-US" sz="3600" dirty="0" smtClean="0"/>
              <a:t> HTML interface is returned to user with placeholders for thumbnails</a:t>
            </a:r>
          </a:p>
        </p:txBody>
      </p:sp>
      <p:sp>
        <p:nvSpPr>
          <p:cNvPr id="24" name="Folded Corner 23"/>
          <p:cNvSpPr/>
          <p:nvPr/>
        </p:nvSpPr>
        <p:spPr>
          <a:xfrm rot="16200000">
            <a:off x="3178590" y="1950528"/>
            <a:ext cx="1477545" cy="1254390"/>
          </a:xfrm>
          <a:prstGeom prst="foldedCorner">
            <a:avLst>
              <a:gd name="adj" fmla="val 4272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290167" y="2204376"/>
            <a:ext cx="1329512" cy="830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HTML</a:t>
            </a:r>
          </a:p>
          <a:p>
            <a:pPr algn="ctr"/>
            <a:r>
              <a:rPr lang="en-US" sz="2400" b="1" dirty="0" smtClean="0"/>
              <a:t>interface</a:t>
            </a:r>
            <a:endParaRPr lang="en-US" sz="2400" b="1" dirty="0"/>
          </a:p>
        </p:txBody>
      </p:sp>
      <p:sp>
        <p:nvSpPr>
          <p:cNvPr id="26" name="Right Arrow 25"/>
          <p:cNvSpPr/>
          <p:nvPr/>
        </p:nvSpPr>
        <p:spPr>
          <a:xfrm rot="10800000">
            <a:off x="4848293" y="2740662"/>
            <a:ext cx="2409138" cy="407694"/>
          </a:xfrm>
          <a:prstGeom prst="right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406683" y="1396795"/>
            <a:ext cx="850748" cy="6409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406683" y="2099707"/>
            <a:ext cx="850748" cy="6409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086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608996" y="2281583"/>
            <a:ext cx="4736857" cy="1910235"/>
            <a:chOff x="2608996" y="2281583"/>
            <a:chExt cx="4736857" cy="1910235"/>
          </a:xfrm>
        </p:grpSpPr>
        <p:pic>
          <p:nvPicPr>
            <p:cNvPr id="31" name="Picture 30" descr="memento_logo-(2)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514" y="2281583"/>
              <a:ext cx="559811" cy="559811"/>
            </a:xfrm>
            <a:prstGeom prst="rect">
              <a:avLst/>
            </a:prstGeom>
          </p:spPr>
        </p:pic>
        <p:pic>
          <p:nvPicPr>
            <p:cNvPr id="33" name="Picture 32" descr="memento_logo-(2)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042" y="2735316"/>
              <a:ext cx="559811" cy="559811"/>
            </a:xfrm>
            <a:prstGeom prst="rect">
              <a:avLst/>
            </a:prstGeom>
          </p:spPr>
        </p:pic>
        <p:pic>
          <p:nvPicPr>
            <p:cNvPr id="39" name="Picture 38" descr="memento_logo-(2)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3438" y="3632007"/>
              <a:ext cx="559811" cy="55981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858466" y="2339923"/>
              <a:ext cx="19854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Courier"/>
                  <a:cs typeface="Courier"/>
                </a:rPr>
                <a:t>c39</a:t>
              </a:r>
              <a:r>
                <a:rPr lang="en-US" b="1" dirty="0">
                  <a:solidFill>
                    <a:srgbClr val="FF0000"/>
                  </a:solidFill>
                  <a:latin typeface="Courier"/>
                  <a:cs typeface="Courier"/>
                </a:rPr>
                <a:t>d</a:t>
              </a:r>
              <a:r>
                <a:rPr lang="en-US" b="1" dirty="0">
                  <a:latin typeface="Courier"/>
                  <a:cs typeface="Courier"/>
                </a:rPr>
                <a:t>0abc...</a:t>
              </a:r>
              <a:r>
                <a:rPr lang="en-US" b="1" dirty="0">
                  <a:solidFill>
                    <a:srgbClr val="FF0000"/>
                  </a:solidFill>
                  <a:latin typeface="Courier"/>
                  <a:cs typeface="Courier"/>
                </a:rPr>
                <a:t>c</a:t>
              </a:r>
              <a:r>
                <a:rPr lang="en-US" b="1" dirty="0">
                  <a:latin typeface="Courier"/>
                  <a:cs typeface="Courier"/>
                </a:rPr>
                <a:t>9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850176" y="2805824"/>
              <a:ext cx="19854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Courier"/>
                  <a:cs typeface="Courier"/>
                </a:rPr>
                <a:t>c39</a:t>
              </a:r>
              <a:r>
                <a:rPr lang="en-US" b="1" dirty="0">
                  <a:solidFill>
                    <a:srgbClr val="FF0000"/>
                  </a:solidFill>
                  <a:latin typeface="Courier"/>
                  <a:cs typeface="Courier"/>
                </a:rPr>
                <a:t>d</a:t>
              </a:r>
              <a:r>
                <a:rPr lang="en-US" b="1" dirty="0">
                  <a:solidFill>
                    <a:srgbClr val="000000"/>
                  </a:solidFill>
                  <a:latin typeface="Courier"/>
                  <a:cs typeface="Courier"/>
                </a:rPr>
                <a:t>0abc...</a:t>
              </a:r>
              <a:r>
                <a:rPr lang="en-US" b="1" dirty="0">
                  <a:latin typeface="Courier"/>
                  <a:cs typeface="Courier"/>
                </a:rPr>
                <a:t>b</a:t>
              </a:r>
              <a:r>
                <a:rPr lang="en-US" b="1" dirty="0">
                  <a:solidFill>
                    <a:srgbClr val="000000"/>
                  </a:solidFill>
                  <a:latin typeface="Courier"/>
                  <a:cs typeface="Courier"/>
                </a:rPr>
                <a:t>9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858466" y="3699234"/>
              <a:ext cx="19854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Courier"/>
                  <a:cs typeface="Courier"/>
                </a:rPr>
                <a:t>c770ad1b...b9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608996" y="2328997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3366FF"/>
                  </a:solidFill>
                </a:rPr>
                <a:t>2</a:t>
              </a:r>
              <a:endParaRPr lang="en-US" b="1" dirty="0">
                <a:solidFill>
                  <a:srgbClr val="3366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08996" y="2775036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3366FF"/>
                  </a:solidFill>
                </a:rPr>
                <a:t>1</a:t>
              </a:r>
              <a:endParaRPr lang="en-US" b="1" dirty="0">
                <a:solidFill>
                  <a:srgbClr val="3366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08996" y="3699234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3366FF"/>
                  </a:solidFill>
                </a:rPr>
                <a:t>0</a:t>
              </a:r>
              <a:endParaRPr lang="en-US" b="1" dirty="0">
                <a:solidFill>
                  <a:srgbClr val="3366FF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2910656" y="2281583"/>
            <a:ext cx="4979384" cy="219384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Left-Right Arrow 22"/>
          <p:cNvSpPr/>
          <p:nvPr/>
        </p:nvSpPr>
        <p:spPr>
          <a:xfrm>
            <a:off x="2759825" y="1935581"/>
            <a:ext cx="3861213" cy="382269"/>
          </a:xfrm>
          <a:prstGeom prst="leftRight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Left-Right Arrow 26"/>
          <p:cNvSpPr/>
          <p:nvPr/>
        </p:nvSpPr>
        <p:spPr>
          <a:xfrm>
            <a:off x="2759826" y="3249738"/>
            <a:ext cx="3442004" cy="382269"/>
          </a:xfrm>
          <a:prstGeom prst="leftRight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Service Generates Thumbnails for Mementos in Summary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54" y="2037749"/>
            <a:ext cx="1909472" cy="19094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6001" y="4068566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Thumbnails</a:t>
            </a:r>
          </a:p>
          <a:p>
            <a:pPr algn="ctr"/>
            <a:r>
              <a:rPr lang="en-US" dirty="0" smtClean="0"/>
              <a:t>Service</a:t>
            </a:r>
            <a:endParaRPr lang="en-US" dirty="0"/>
          </a:p>
        </p:txBody>
      </p:sp>
      <p:pic>
        <p:nvPicPr>
          <p:cNvPr id="30" name="Picture 29" descr="memento_logo-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42" y="1865073"/>
            <a:ext cx="559811" cy="559811"/>
          </a:xfrm>
          <a:prstGeom prst="rect">
            <a:avLst/>
          </a:prstGeom>
        </p:spPr>
      </p:pic>
      <p:pic>
        <p:nvPicPr>
          <p:cNvPr id="37" name="Picture 36" descr="memento_logo-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514" y="3178274"/>
            <a:ext cx="559811" cy="5598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58466" y="1931794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c39f0abc...b9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58466" y="3244334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urier"/>
                <a:cs typeface="Courier"/>
              </a:rPr>
              <a:t>c</a:t>
            </a:r>
            <a:r>
              <a:rPr lang="en-US" b="1" dirty="0">
                <a:solidFill>
                  <a:srgbClr val="FF0000"/>
                </a:solidFill>
                <a:latin typeface="Courier"/>
                <a:cs typeface="Courier"/>
              </a:rPr>
              <a:t>770ad1b</a:t>
            </a:r>
            <a:r>
              <a:rPr lang="en-US" b="1" dirty="0">
                <a:solidFill>
                  <a:srgbClr val="000000"/>
                </a:solidFill>
                <a:latin typeface="Courier"/>
                <a:cs typeface="Courier"/>
              </a:rPr>
              <a:t>...b9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64951" y="1680407"/>
            <a:ext cx="58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Hd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615781" y="324433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7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6" name="Isosceles Triangle 15"/>
          <p:cNvSpPr/>
          <p:nvPr/>
        </p:nvSpPr>
        <p:spPr>
          <a:xfrm rot="16200000">
            <a:off x="4813753" y="3317002"/>
            <a:ext cx="317196" cy="273445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Isosceles Triangle 24"/>
          <p:cNvSpPr/>
          <p:nvPr/>
        </p:nvSpPr>
        <p:spPr>
          <a:xfrm rot="16200000">
            <a:off x="4829430" y="2000760"/>
            <a:ext cx="317196" cy="273445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411" y="3178274"/>
            <a:ext cx="776770" cy="5825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9411" y="1843771"/>
            <a:ext cx="817107" cy="61283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7857" y="4850268"/>
            <a:ext cx="1968922" cy="6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02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Thumbnails Served to User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57201" y="1837019"/>
            <a:ext cx="1377148" cy="1368518"/>
            <a:chOff x="457200" y="1837019"/>
            <a:chExt cx="1823791" cy="1812362"/>
          </a:xfrm>
        </p:grpSpPr>
        <p:pic>
          <p:nvPicPr>
            <p:cNvPr id="4" name="Picture 3" descr="Screen Shot 2015-05-15 at 11.18.24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837019"/>
              <a:ext cx="1823791" cy="158228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081" y="2642770"/>
              <a:ext cx="1006611" cy="1006611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54290" y="3205537"/>
            <a:ext cx="159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User’s Browser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345" y="2037749"/>
            <a:ext cx="994059" cy="9940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57431" y="3205537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Thumbnails</a:t>
            </a:r>
          </a:p>
          <a:p>
            <a:pPr algn="ctr"/>
            <a:r>
              <a:rPr lang="en-US" dirty="0" smtClean="0"/>
              <a:t>Service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4154" y="4579202"/>
            <a:ext cx="85398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Asynchronous polling from HTML pages populates placeholder images once available</a:t>
            </a:r>
            <a:endParaRPr lang="en-US" sz="3600" dirty="0"/>
          </a:p>
        </p:txBody>
      </p:sp>
      <p:sp>
        <p:nvSpPr>
          <p:cNvPr id="24" name="Folded Corner 23"/>
          <p:cNvSpPr/>
          <p:nvPr/>
        </p:nvSpPr>
        <p:spPr>
          <a:xfrm rot="16200000">
            <a:off x="3178590" y="1950528"/>
            <a:ext cx="1477545" cy="1254390"/>
          </a:xfrm>
          <a:prstGeom prst="foldedCorner">
            <a:avLst>
              <a:gd name="adj" fmla="val 4272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290167" y="2204376"/>
            <a:ext cx="1329512" cy="830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HTML</a:t>
            </a:r>
          </a:p>
          <a:p>
            <a:pPr algn="ctr"/>
            <a:r>
              <a:rPr lang="en-US" sz="2400" b="1" dirty="0" smtClean="0"/>
              <a:t>interface</a:t>
            </a:r>
            <a:endParaRPr lang="en-US" sz="2400" b="1" dirty="0"/>
          </a:p>
        </p:txBody>
      </p:sp>
      <p:sp>
        <p:nvSpPr>
          <p:cNvPr id="26" name="Right Arrow 25"/>
          <p:cNvSpPr/>
          <p:nvPr/>
        </p:nvSpPr>
        <p:spPr>
          <a:xfrm rot="10800000">
            <a:off x="4848293" y="2740662"/>
            <a:ext cx="2409138" cy="407694"/>
          </a:xfrm>
          <a:prstGeom prst="right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323" y="2174123"/>
            <a:ext cx="817107" cy="612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324" y="1445762"/>
            <a:ext cx="817107" cy="61283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65312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  <a:p>
            <a:r>
              <a:rPr lang="en-US" dirty="0" smtClean="0"/>
              <a:t>                    for thumbnail generation</a:t>
            </a:r>
          </a:p>
          <a:p>
            <a:r>
              <a:rPr lang="en-US" dirty="0" smtClean="0"/>
              <a:t>           abstractions preserved for code reuse </a:t>
            </a:r>
            <a:br>
              <a:rPr lang="en-US" dirty="0" smtClean="0"/>
            </a:br>
            <a:r>
              <a:rPr lang="en-US" dirty="0" smtClean="0"/>
              <a:t>              and extensibility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Code documented to facilitate extensibility, usage, and fixes</a:t>
            </a:r>
          </a:p>
        </p:txBody>
      </p:sp>
      <p:pic>
        <p:nvPicPr>
          <p:cNvPr id="5" name="Picture 4" descr="nodejs-ligh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4" y="1629048"/>
            <a:ext cx="2114478" cy="570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704" y="2268551"/>
            <a:ext cx="1615188" cy="538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1" y="5454953"/>
            <a:ext cx="6421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http://</a:t>
            </a:r>
            <a:r>
              <a:rPr lang="en-US" sz="2400" dirty="0" err="1" smtClean="0"/>
              <a:t>github.com</a:t>
            </a:r>
            <a:r>
              <a:rPr lang="en-US" sz="2400" dirty="0" smtClean="0"/>
              <a:t>/machawk1/</a:t>
            </a:r>
            <a:r>
              <a:rPr lang="en-US" sz="2400" dirty="0" err="1" smtClean="0"/>
              <a:t>ArchiveThumbnails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795" y="0"/>
            <a:ext cx="1892300" cy="1892300"/>
          </a:xfrm>
          <a:prstGeom prst="rect">
            <a:avLst/>
          </a:prstGeom>
        </p:spPr>
      </p:pic>
      <p:pic>
        <p:nvPicPr>
          <p:cNvPr id="9" name="Picture 8" descr="memento_logo-(2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97" y="2838306"/>
            <a:ext cx="1011304" cy="101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57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Apple.com</a:t>
            </a:r>
            <a:r>
              <a:rPr lang="en-US" dirty="0" smtClean="0"/>
              <a:t> has &gt; 17k mementos</a:t>
            </a:r>
            <a:endParaRPr lang="en-US" sz="2700" dirty="0"/>
          </a:p>
        </p:txBody>
      </p:sp>
      <p:pic>
        <p:nvPicPr>
          <p:cNvPr id="5" name="Picture 4" descr="appleTooMan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17" y="1417638"/>
            <a:ext cx="6017998" cy="51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Initializing the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1437"/>
            <a:ext cx="8229600" cy="1284783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FF00"/>
                </a:solidFill>
                <a:latin typeface="Courier"/>
                <a:cs typeface="Courier"/>
              </a:rPr>
              <a:t>$ </a:t>
            </a:r>
            <a:r>
              <a:rPr lang="en-US" dirty="0" err="1" smtClean="0">
                <a:solidFill>
                  <a:srgbClr val="00FF00"/>
                </a:solidFill>
                <a:latin typeface="Courier"/>
                <a:cs typeface="Courier"/>
              </a:rPr>
              <a:t>npm</a:t>
            </a:r>
            <a:r>
              <a:rPr lang="en-US" dirty="0">
                <a:solidFill>
                  <a:srgbClr val="00FF00"/>
                </a:solidFill>
                <a:latin typeface="Courier"/>
                <a:cs typeface="Courier"/>
              </a:rPr>
              <a:t> </a:t>
            </a:r>
            <a:r>
              <a:rPr lang="en-US" dirty="0" smtClean="0">
                <a:solidFill>
                  <a:srgbClr val="00FF00"/>
                </a:solidFill>
                <a:latin typeface="Courier"/>
                <a:cs typeface="Courier"/>
              </a:rPr>
              <a:t>install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FF00"/>
                </a:solidFill>
                <a:latin typeface="Courier"/>
                <a:cs typeface="Courier"/>
              </a:rPr>
              <a:t>$ node </a:t>
            </a:r>
            <a:r>
              <a:rPr lang="en-US" dirty="0" err="1" smtClean="0">
                <a:solidFill>
                  <a:srgbClr val="00FF00"/>
                </a:solidFill>
                <a:latin typeface="Courier"/>
                <a:cs typeface="Courier"/>
              </a:rPr>
              <a:t>alSummarization.js</a:t>
            </a:r>
            <a:endParaRPr lang="en-US" dirty="0" smtClean="0">
              <a:solidFill>
                <a:srgbClr val="00FF00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endParaRPr lang="en-US" dirty="0">
              <a:solidFill>
                <a:srgbClr val="00FF00"/>
              </a:solidFill>
              <a:latin typeface="Courier"/>
              <a:cs typeface="Courier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608969"/>
            <a:ext cx="8229600" cy="2567855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FF00"/>
                </a:solidFill>
                <a:latin typeface="Courier"/>
                <a:cs typeface="Courier"/>
              </a:rPr>
              <a:t>* Local resource (</a:t>
            </a:r>
            <a:r>
              <a:rPr lang="en-US" sz="2400" dirty="0" err="1">
                <a:solidFill>
                  <a:srgbClr val="00FF00"/>
                </a:solidFill>
                <a:latin typeface="Courier"/>
                <a:cs typeface="Courier"/>
              </a:rPr>
              <a:t>css</a:t>
            </a:r>
            <a:r>
              <a:rPr lang="en-US" sz="2400" dirty="0">
                <a:solidFill>
                  <a:srgbClr val="00FF00"/>
                </a:solidFill>
                <a:latin typeface="Courier"/>
                <a:cs typeface="Courier"/>
              </a:rPr>
              <a:t>, </a:t>
            </a:r>
            <a:r>
              <a:rPr lang="en-US" sz="2400" dirty="0" err="1">
                <a:solidFill>
                  <a:srgbClr val="00FF00"/>
                </a:solidFill>
                <a:latin typeface="Courier"/>
                <a:cs typeface="Courier"/>
              </a:rPr>
              <a:t>js</a:t>
            </a:r>
            <a:r>
              <a:rPr lang="en-US" sz="2400" dirty="0" err="1" smtClean="0">
                <a:solidFill>
                  <a:srgbClr val="00FF00"/>
                </a:solidFill>
                <a:latin typeface="Courier"/>
                <a:cs typeface="Courier"/>
              </a:rPr>
              <a:t>,etc</a:t>
            </a:r>
            <a:r>
              <a:rPr lang="en-US" sz="2400" dirty="0">
                <a:solidFill>
                  <a:srgbClr val="00FF00"/>
                </a:solidFill>
                <a:latin typeface="Courier"/>
                <a:cs typeface="Courier"/>
              </a:rPr>
              <a:t>.) server listening on Port 1338...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FF00"/>
                </a:solidFill>
                <a:latin typeface="Courier"/>
                <a:cs typeface="Courier"/>
              </a:rPr>
              <a:t>* Thumbnails service started on Port 15421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FF00"/>
                </a:solidFill>
                <a:latin typeface="Courier"/>
                <a:cs typeface="Courier"/>
              </a:rPr>
              <a:t>&gt; Try localhost:15421/?URI-R=http://</a:t>
            </a:r>
            <a:r>
              <a:rPr lang="en-US" sz="2400" dirty="0" err="1">
                <a:solidFill>
                  <a:srgbClr val="00FF00"/>
                </a:solidFill>
                <a:latin typeface="Courier"/>
                <a:cs typeface="Courier"/>
              </a:rPr>
              <a:t>matkelly.com</a:t>
            </a:r>
            <a:r>
              <a:rPr lang="en-US" sz="2400" dirty="0">
                <a:solidFill>
                  <a:srgbClr val="00FF00"/>
                </a:solidFill>
                <a:latin typeface="Courier"/>
                <a:cs typeface="Courier"/>
              </a:rPr>
              <a:t> in your web browser for sample execution.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244" y="1429967"/>
            <a:ext cx="5414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User/Service Administrator simply enters: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09244" y="3147304"/>
            <a:ext cx="5185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Service responds and is ready for query: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1552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vs. Offline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Online Thumbnail Summarization</a:t>
            </a:r>
          </a:p>
          <a:p>
            <a:pPr lvl="1"/>
            <a:r>
              <a:rPr lang="en-US" dirty="0" smtClean="0"/>
              <a:t>Fetch each mementos’ HTML</a:t>
            </a:r>
          </a:p>
          <a:p>
            <a:pPr lvl="1"/>
            <a:r>
              <a:rPr lang="en-US" dirty="0" smtClean="0"/>
              <a:t>Calculate </a:t>
            </a:r>
            <a:r>
              <a:rPr lang="en-US" dirty="0" err="1" smtClean="0"/>
              <a:t>SimHashes</a:t>
            </a:r>
            <a:endParaRPr lang="en-US" dirty="0" smtClean="0"/>
          </a:p>
          <a:p>
            <a:pPr lvl="1"/>
            <a:r>
              <a:rPr lang="en-US" dirty="0" smtClean="0"/>
              <a:t>Calculate Hamming Distance (HD)</a:t>
            </a:r>
          </a:p>
          <a:p>
            <a:pPr lvl="1"/>
            <a:r>
              <a:rPr lang="en-US" dirty="0" smtClean="0"/>
              <a:t>Select Mementos That Pass HD threshold</a:t>
            </a:r>
          </a:p>
          <a:p>
            <a:pPr lvl="1"/>
            <a:r>
              <a:rPr lang="en-US" dirty="0" smtClean="0"/>
              <a:t>Generate Thumbnails of Mementos</a:t>
            </a:r>
          </a:p>
          <a:p>
            <a:r>
              <a:rPr lang="en-US" dirty="0" smtClean="0"/>
              <a:t>Offline Thumbnail Summarization</a:t>
            </a:r>
          </a:p>
          <a:p>
            <a:pPr lvl="1"/>
            <a:r>
              <a:rPr lang="en-US" dirty="0" smtClean="0"/>
              <a:t>All of the above performed a priori</a:t>
            </a:r>
          </a:p>
          <a:p>
            <a:pPr lvl="1"/>
            <a:r>
              <a:rPr lang="en-US" dirty="0" smtClean="0"/>
              <a:t>Data potentially updated on access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081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Very large </a:t>
            </a:r>
            <a:r>
              <a:rPr lang="en-US" dirty="0" err="1" smtClean="0"/>
              <a:t>TimeMaps</a:t>
            </a:r>
            <a:r>
              <a:rPr lang="en-US" dirty="0" smtClean="0"/>
              <a:t> are temporally expensive to generate</a:t>
            </a:r>
          </a:p>
          <a:p>
            <a:r>
              <a:rPr lang="en-US" dirty="0" smtClean="0"/>
              <a:t>Default behavior:</a:t>
            </a:r>
          </a:p>
          <a:p>
            <a:pPr marL="800100" lvl="2" indent="0">
              <a:buNone/>
            </a:pPr>
            <a:r>
              <a:rPr lang="en-US" sz="2800" dirty="0" smtClean="0"/>
              <a:t>if(</a:t>
            </a:r>
            <a:r>
              <a:rPr lang="en-US" sz="2800" dirty="0" err="1" smtClean="0"/>
              <a:t>timeRequirement</a:t>
            </a:r>
            <a:r>
              <a:rPr lang="en-US" sz="2800" dirty="0" smtClean="0"/>
              <a:t> == </a:t>
            </a:r>
            <a:r>
              <a:rPr lang="en-US" sz="2800" dirty="0" err="1" smtClean="0"/>
              <a:t>tooLong</a:t>
            </a:r>
            <a:r>
              <a:rPr lang="en-US" sz="2800" dirty="0" smtClean="0"/>
              <a:t>):</a:t>
            </a:r>
          </a:p>
          <a:p>
            <a:pPr marL="1314450" lvl="3" indent="0">
              <a:buNone/>
            </a:pPr>
            <a:r>
              <a:rPr lang="en-US" sz="2800" dirty="0" smtClean="0"/>
              <a:t> use(</a:t>
            </a:r>
            <a:r>
              <a:rPr lang="en-US" sz="2800" dirty="0" err="1" smtClean="0"/>
              <a:t>naiveStrategy</a:t>
            </a:r>
            <a:r>
              <a:rPr lang="en-US" sz="2800" dirty="0" smtClean="0"/>
              <a:t>)</a:t>
            </a:r>
          </a:p>
          <a:p>
            <a:r>
              <a:rPr lang="en-US" dirty="0" smtClean="0"/>
              <a:t>User </a:t>
            </a:r>
            <a:r>
              <a:rPr lang="en-US" dirty="0"/>
              <a:t>can explicitly override behavior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4730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Summarization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Random Selection</a:t>
            </a:r>
          </a:p>
          <a:p>
            <a:pPr lvl="1"/>
            <a:r>
              <a:rPr lang="en-US" i="1" dirty="0" smtClean="0">
                <a:latin typeface="Times"/>
                <a:cs typeface="Times"/>
              </a:rPr>
              <a:t>k</a:t>
            </a:r>
            <a:r>
              <a:rPr lang="en-US" dirty="0" smtClean="0"/>
              <a:t> mementos, uniform selection</a:t>
            </a:r>
          </a:p>
          <a:p>
            <a:r>
              <a:rPr lang="en-US" dirty="0" smtClean="0"/>
              <a:t>Interval</a:t>
            </a:r>
          </a:p>
          <a:p>
            <a:pPr lvl="1"/>
            <a:r>
              <a:rPr lang="en-US" dirty="0" smtClean="0"/>
              <a:t>every </a:t>
            </a:r>
            <a:r>
              <a:rPr lang="en-US" i="1" dirty="0" err="1" smtClean="0">
                <a:latin typeface="Times New Roman"/>
                <a:cs typeface="Times New Roman"/>
              </a:rPr>
              <a:t>m</a:t>
            </a:r>
            <a:r>
              <a:rPr lang="en-US" baseline="30000" dirty="0" err="1" smtClean="0">
                <a:latin typeface="Calibri"/>
                <a:cs typeface="Calibri"/>
              </a:rPr>
              <a:t>th</a:t>
            </a:r>
            <a:r>
              <a:rPr lang="en-US" dirty="0"/>
              <a:t> </a:t>
            </a:r>
            <a:r>
              <a:rPr lang="en-US" dirty="0" smtClean="0"/>
              <a:t>memento, </a:t>
            </a:r>
            <a:r>
              <a:rPr lang="en-US" i="1" dirty="0" smtClean="0">
                <a:latin typeface="Times New Roman"/>
                <a:cs typeface="Times New Roman"/>
              </a:rPr>
              <a:t>m = </a:t>
            </a:r>
            <a:r>
              <a:rPr lang="en-US" i="1" baseline="30000" dirty="0" smtClean="0">
                <a:latin typeface="Times New Roman"/>
                <a:cs typeface="Times New Roman"/>
              </a:rPr>
              <a:t>n</a:t>
            </a:r>
            <a:r>
              <a:rPr lang="en-US" i="1" dirty="0" smtClean="0">
                <a:latin typeface="Times New Roman"/>
                <a:cs typeface="Times New Roman"/>
              </a:rPr>
              <a:t>/</a:t>
            </a:r>
            <a:r>
              <a:rPr lang="en-US" i="1" baseline="-25000" dirty="0" smtClean="0">
                <a:latin typeface="Times New Roman"/>
                <a:cs typeface="Times New Roman"/>
              </a:rPr>
              <a:t>k</a:t>
            </a:r>
          </a:p>
          <a:p>
            <a:r>
              <a:rPr lang="en-US" dirty="0" smtClean="0"/>
              <a:t>Temporal Interval</a:t>
            </a:r>
          </a:p>
          <a:p>
            <a:pPr lvl="1"/>
            <a:r>
              <a:rPr lang="en-US" dirty="0" smtClean="0"/>
              <a:t>One memento/year, reverse chronological monthly back-fill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Temporally Uniform Trimming when </a:t>
            </a:r>
            <a:r>
              <a:rPr lang="en-US" i="1" dirty="0" smtClean="0">
                <a:latin typeface="Times New Roman"/>
                <a:cs typeface="Times New Roman"/>
              </a:rPr>
              <a:t>k</a:t>
            </a:r>
            <a:r>
              <a:rPr lang="en-US" dirty="0" smtClean="0">
                <a:latin typeface="Times New Roman"/>
                <a:cs typeface="Times New Roman"/>
              </a:rPr>
              <a:t> &gt; 15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358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Grid View</a:t>
            </a:r>
            <a:br>
              <a:rPr lang="en-US" dirty="0" smtClean="0"/>
            </a:br>
            <a:r>
              <a:rPr lang="en-US" dirty="0" err="1" smtClean="0"/>
              <a:t>AlSummarization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Random</a:t>
            </a:r>
            <a:endParaRPr lang="en-US" dirty="0"/>
          </a:p>
        </p:txBody>
      </p:sp>
      <p:pic>
        <p:nvPicPr>
          <p:cNvPr id="7" name="Picture 6" descr="Screen Shot 2015-06-03 at 9.28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38787"/>
            <a:ext cx="3938473" cy="2957141"/>
          </a:xfrm>
          <a:prstGeom prst="rect">
            <a:avLst/>
          </a:prstGeom>
        </p:spPr>
      </p:pic>
      <p:pic>
        <p:nvPicPr>
          <p:cNvPr id="9" name="Picture 8" descr="Screen Shot 2015-06-03 at 9.30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76" y="2238787"/>
            <a:ext cx="3936996" cy="29571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7257" y="5242968"/>
            <a:ext cx="31223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Dr. Nelson’s Homepage</a:t>
            </a:r>
          </a:p>
          <a:p>
            <a:pPr algn="ctr"/>
            <a:r>
              <a:rPr lang="en-US" sz="2400" dirty="0" smtClean="0"/>
              <a:t>Random Strategy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040596" y="5287049"/>
            <a:ext cx="34291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Dr. Nelson’s Homepage</a:t>
            </a:r>
          </a:p>
          <a:p>
            <a:pPr algn="ctr"/>
            <a:r>
              <a:rPr lang="en-US" sz="2400" dirty="0" err="1" smtClean="0"/>
              <a:t>AlSummarization</a:t>
            </a:r>
            <a:r>
              <a:rPr lang="en-US" sz="2400" dirty="0" smtClean="0"/>
              <a:t> Strategy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4589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Grid View</a:t>
            </a:r>
            <a:br>
              <a:rPr lang="en-US" dirty="0" smtClean="0"/>
            </a:br>
            <a:r>
              <a:rPr lang="en-US" dirty="0" err="1" smtClean="0"/>
              <a:t>AlSummarization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Interval</a:t>
            </a:r>
            <a:endParaRPr lang="en-US" dirty="0"/>
          </a:p>
        </p:txBody>
      </p:sp>
      <p:pic>
        <p:nvPicPr>
          <p:cNvPr id="7" name="Picture 6" descr="Screen Shot 2015-06-03 at 9.30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16" y="2238788"/>
            <a:ext cx="3907500" cy="29349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7257" y="5242968"/>
            <a:ext cx="31223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Dr. Nelson’s Homepage</a:t>
            </a:r>
          </a:p>
          <a:p>
            <a:pPr algn="ctr"/>
            <a:r>
              <a:rPr lang="en-US" sz="2400" dirty="0" smtClean="0"/>
              <a:t>Interval Strategy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040596" y="5287049"/>
            <a:ext cx="34291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Dr. Nelson’s Homepage</a:t>
            </a:r>
          </a:p>
          <a:p>
            <a:pPr algn="ctr"/>
            <a:r>
              <a:rPr lang="en-US" sz="2400" dirty="0" err="1" smtClean="0"/>
              <a:t>AlSummarization</a:t>
            </a:r>
            <a:r>
              <a:rPr lang="en-US" sz="2400" dirty="0" smtClean="0"/>
              <a:t> Strategy</a:t>
            </a:r>
            <a:endParaRPr lang="en-US" sz="2400" dirty="0"/>
          </a:p>
        </p:txBody>
      </p:sp>
      <p:pic>
        <p:nvPicPr>
          <p:cNvPr id="10" name="Picture 9" descr="Screen Shot 2015-06-03 at 5.47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38788"/>
            <a:ext cx="3939638" cy="293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5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Grid View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err="1" smtClean="0"/>
              <a:t>AlSummarization</a:t>
            </a:r>
            <a:r>
              <a:rPr lang="en-US" sz="3600" dirty="0" smtClean="0"/>
              <a:t> </a:t>
            </a:r>
            <a:r>
              <a:rPr lang="en-US" sz="3600" dirty="0" err="1" smtClean="0"/>
              <a:t>vs</a:t>
            </a:r>
            <a:r>
              <a:rPr lang="en-US" sz="3600" dirty="0" smtClean="0"/>
              <a:t> Temporal Interval</a:t>
            </a:r>
            <a:endParaRPr lang="en-US" sz="3600" dirty="0"/>
          </a:p>
        </p:txBody>
      </p:sp>
      <p:pic>
        <p:nvPicPr>
          <p:cNvPr id="7" name="Picture 6" descr="Screen Shot 2015-06-03 at 9.24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238787"/>
            <a:ext cx="3938473" cy="2918344"/>
          </a:xfrm>
          <a:prstGeom prst="rect">
            <a:avLst/>
          </a:prstGeom>
        </p:spPr>
      </p:pic>
      <p:pic>
        <p:nvPicPr>
          <p:cNvPr id="8" name="Picture 7" descr="Screen Shot 2015-06-03 at 9.30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651" y="2238788"/>
            <a:ext cx="3885343" cy="29183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7609" y="5242968"/>
            <a:ext cx="35216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Dr. Nelson’s Homepage</a:t>
            </a:r>
          </a:p>
          <a:p>
            <a:pPr algn="ctr"/>
            <a:r>
              <a:rPr lang="en-US" sz="2400" dirty="0" smtClean="0"/>
              <a:t>Temporal Interval Strategy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040596" y="5287049"/>
            <a:ext cx="34291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Dr. Nelson’s Homepage</a:t>
            </a:r>
          </a:p>
          <a:p>
            <a:pPr algn="ctr"/>
            <a:r>
              <a:rPr lang="en-US" sz="2400" dirty="0" err="1" smtClean="0"/>
              <a:t>AlSummarization</a:t>
            </a:r>
            <a:r>
              <a:rPr lang="en-US" sz="2400" dirty="0" smtClean="0"/>
              <a:t> Strategy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9083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Asynchronous Polling</a:t>
            </a:r>
            <a:endParaRPr lang="en-US" dirty="0"/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91" y="1159890"/>
            <a:ext cx="8686800" cy="558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59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Server-side </a:t>
            </a:r>
            <a:r>
              <a:rPr lang="en-US" dirty="0" err="1" smtClean="0"/>
              <a:t>SimHash</a:t>
            </a:r>
            <a:r>
              <a:rPr lang="en-US" dirty="0" smtClean="0"/>
              <a:t> Caching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53972"/>
            <a:ext cx="8417203" cy="540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18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Summarization Strategies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35" y="1285461"/>
            <a:ext cx="8417203" cy="540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0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Many Nearly Identical</a:t>
            </a:r>
            <a:br>
              <a:rPr lang="en-US" dirty="0" smtClean="0"/>
            </a:br>
            <a:r>
              <a:rPr lang="en-US" sz="2700" dirty="0" smtClean="0"/>
              <a:t>(</a:t>
            </a:r>
            <a:r>
              <a:rPr lang="en-US" sz="2700" dirty="0" err="1" smtClean="0"/>
              <a:t>apple.com</a:t>
            </a:r>
            <a:r>
              <a:rPr lang="en-US" sz="2700" dirty="0" smtClean="0"/>
              <a:t>)</a:t>
            </a:r>
            <a:endParaRPr lang="en-US" sz="2700" dirty="0"/>
          </a:p>
        </p:txBody>
      </p:sp>
      <p:pic>
        <p:nvPicPr>
          <p:cNvPr id="5" name="Picture 4" descr="appleTooMan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17" y="1417638"/>
            <a:ext cx="6017998" cy="5199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517" y="1420725"/>
            <a:ext cx="60198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43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OpenWayback</a:t>
            </a:r>
            <a:r>
              <a:rPr lang="en-US" dirty="0" smtClean="0"/>
              <a:t>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6-03 at 11.08.51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86" y="1117078"/>
            <a:ext cx="8458184" cy="600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00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Embedding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 smtClean="0"/>
              <a:t>&lt;object data=</a:t>
            </a:r>
            <a:r>
              <a:rPr lang="en-US" dirty="0" smtClean="0">
                <a:hlinkClick r:id="rId2"/>
              </a:rPr>
              <a:t>http://service/http://yoururl.com</a:t>
            </a:r>
            <a:r>
              <a:rPr lang="en-US" dirty="0" smtClean="0"/>
              <a:t>”</a:t>
            </a:r>
            <a:br>
              <a:rPr lang="en-US" dirty="0" smtClean="0"/>
            </a:br>
            <a:r>
              <a:rPr lang="en-US" dirty="0" smtClean="0"/>
              <a:t>type=“text/html”&gt;</a:t>
            </a:r>
            <a:br>
              <a:rPr lang="en-US" dirty="0" smtClean="0"/>
            </a:br>
            <a:r>
              <a:rPr lang="en-US" dirty="0" smtClean="0"/>
              <a:t>&lt;/object&gt;</a:t>
            </a:r>
          </a:p>
          <a:p>
            <a:pPr marL="0" indent="0" algn="ctr">
              <a:buNone/>
            </a:pPr>
            <a:r>
              <a:rPr lang="en-US" dirty="0" smtClean="0"/>
              <a:t>-or-</a:t>
            </a:r>
          </a:p>
          <a:p>
            <a:r>
              <a:rPr lang="en-US" dirty="0" smtClean="0"/>
              <a:t>&lt;</a:t>
            </a:r>
            <a:r>
              <a:rPr lang="en-US" dirty="0" err="1" smtClean="0"/>
              <a:t>iframe</a:t>
            </a:r>
            <a:r>
              <a:rPr lang="en-US" dirty="0" smtClean="0"/>
              <a:t> </a:t>
            </a:r>
            <a:r>
              <a:rPr lang="en-US" dirty="0" err="1" smtClean="0"/>
              <a:t>src</a:t>
            </a:r>
            <a:r>
              <a:rPr lang="en-US" dirty="0" smtClean="0"/>
              <a:t>=</a:t>
            </a:r>
            <a:r>
              <a:rPr lang="en-US" dirty="0" smtClean="0">
                <a:hlinkClick r:id="rId2"/>
              </a:rPr>
              <a:t>“http</a:t>
            </a:r>
            <a:r>
              <a:rPr lang="en-US" dirty="0">
                <a:hlinkClick r:id="rId2"/>
              </a:rPr>
              <a:t>://service/http://</a:t>
            </a:r>
            <a:r>
              <a:rPr lang="en-US" dirty="0" smtClean="0">
                <a:hlinkClick r:id="rId2"/>
              </a:rPr>
              <a:t>yoururl.com</a:t>
            </a:r>
            <a:r>
              <a:rPr lang="en-US" dirty="0" smtClean="0"/>
              <a:t>”&gt;</a:t>
            </a:r>
            <a:br>
              <a:rPr lang="en-US" dirty="0" smtClean="0"/>
            </a:br>
            <a:r>
              <a:rPr lang="en-US" dirty="0" smtClean="0"/>
              <a:t>&lt;/</a:t>
            </a:r>
            <a:r>
              <a:rPr lang="en-US" dirty="0" err="1" smtClean="0"/>
              <a:t>iframe</a:t>
            </a:r>
            <a:r>
              <a:rPr lang="en-US" dirty="0" smtClean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8096978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Visualizing Digital Collections</a:t>
            </a:r>
            <a:br>
              <a:rPr lang="en-US" dirty="0"/>
            </a:br>
            <a:r>
              <a:rPr lang="en-US" dirty="0"/>
              <a:t>of Web Archives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Codebase: </a:t>
            </a:r>
          </a:p>
          <a:p>
            <a:pPr lvl="1"/>
            <a:r>
              <a:rPr lang="en-US" dirty="0" err="1" smtClean="0"/>
              <a:t>github.com</a:t>
            </a:r>
            <a:r>
              <a:rPr lang="en-US" dirty="0" smtClean="0"/>
              <a:t>/machawk1/</a:t>
            </a:r>
            <a:r>
              <a:rPr lang="en-US" dirty="0" err="1" smtClean="0"/>
              <a:t>ArchiveThumbnails</a:t>
            </a:r>
            <a:endParaRPr lang="en-US" dirty="0" smtClean="0"/>
          </a:p>
          <a:p>
            <a:r>
              <a:rPr lang="en-US" dirty="0" smtClean="0"/>
              <a:t>Service URI: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http://wsdl-docker.cs.odu.edu:15421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938" y="5441378"/>
            <a:ext cx="3036275" cy="1282512"/>
          </a:xfrm>
          <a:prstGeom prst="rect">
            <a:avLst/>
          </a:prstGeom>
        </p:spPr>
      </p:pic>
      <p:pic>
        <p:nvPicPr>
          <p:cNvPr id="6" name="Picture 5" descr="Octoca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019" y="1417638"/>
            <a:ext cx="1410695" cy="117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47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7474"/>
            <a:ext cx="8229600" cy="5808690"/>
          </a:xfrm>
        </p:spPr>
        <p:txBody>
          <a:bodyPr anchor="ctr" anchorCtr="0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2800" dirty="0" smtClean="0">
                <a:solidFill>
                  <a:srgbClr val="FF0000"/>
                </a:solidFill>
                <a:hlinkClick r:id="rId2"/>
              </a:rPr>
              <a:t>Live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2800" dirty="0" smtClean="0">
                <a:solidFill>
                  <a:srgbClr val="FF0000"/>
                </a:solidFill>
                <a:hlinkClick r:id="rId2"/>
              </a:rPr>
              <a:t>Demo</a:t>
            </a:r>
            <a:endParaRPr lang="en-US" sz="128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690" y="480825"/>
            <a:ext cx="2244181" cy="211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9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of Summarization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1085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Including all mementos</a:t>
            </a:r>
          </a:p>
          <a:p>
            <a:pPr lvl="1"/>
            <a:r>
              <a:rPr lang="en-US" dirty="0" smtClean="0"/>
              <a:t>many redundant thumbnails</a:t>
            </a:r>
          </a:p>
          <a:p>
            <a:pPr lvl="1"/>
            <a:r>
              <a:rPr lang="en-US" dirty="0" smtClean="0"/>
              <a:t>temporally/spatially/cognitively expensive</a:t>
            </a:r>
          </a:p>
          <a:p>
            <a:r>
              <a:rPr lang="en-US" dirty="0" smtClean="0"/>
              <a:t>Naively excluding images</a:t>
            </a:r>
          </a:p>
          <a:p>
            <a:pPr lvl="1"/>
            <a:r>
              <a:rPr lang="en-US" dirty="0" smtClean="0"/>
              <a:t>missing important captures in summary</a:t>
            </a:r>
          </a:p>
          <a:p>
            <a:r>
              <a:rPr lang="en-US" dirty="0" smtClean="0"/>
              <a:t>Compare image thumbnails</a:t>
            </a:r>
          </a:p>
          <a:p>
            <a:pPr lvl="1"/>
            <a:r>
              <a:rPr lang="en-US" dirty="0" smtClean="0"/>
              <a:t>temporally expensive for identifying unique thumbnails</a:t>
            </a:r>
          </a:p>
        </p:txBody>
      </p:sp>
      <p:sp>
        <p:nvSpPr>
          <p:cNvPr id="4" name="Rectangle 3"/>
          <p:cNvSpPr/>
          <p:nvPr/>
        </p:nvSpPr>
        <p:spPr>
          <a:xfrm>
            <a:off x="25660" y="5511059"/>
            <a:ext cx="9118339" cy="12926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900" dirty="0" smtClean="0">
                <a:solidFill>
                  <a:srgbClr val="FF0000"/>
                </a:solidFill>
              </a:rPr>
              <a:t>Comparing mementos’ markup can identify sufficiently </a:t>
            </a:r>
            <a:r>
              <a:rPr lang="en-US" sz="3900" dirty="0">
                <a:solidFill>
                  <a:srgbClr val="FF0000"/>
                </a:solidFill>
              </a:rPr>
              <a:t>unique mementos</a:t>
            </a:r>
          </a:p>
        </p:txBody>
      </p:sp>
    </p:spTree>
    <p:extLst>
      <p:ext uri="{BB962C8B-B14F-4D97-AF65-F5344CB8AC3E}">
        <p14:creationId xmlns:p14="http://schemas.microsoft.com/office/powerpoint/2010/main" val="23699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Analyzing Markup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32768" y="2363462"/>
            <a:ext cx="2818795" cy="32392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00000"/>
                </a:solidFill>
              </a:rPr>
              <a:t>&lt;title&gt;Apple&lt;/title&gt;</a:t>
            </a:r>
          </a:p>
          <a:p>
            <a:r>
              <a:rPr lang="en-US" sz="1400" dirty="0">
                <a:solidFill>
                  <a:srgbClr val="000000"/>
                </a:solidFill>
              </a:rPr>
              <a:t>	&lt;meta property="analytics-track" content="Apple - Index/Tab" /&gt;</a:t>
            </a:r>
          </a:p>
          <a:p>
            <a:r>
              <a:rPr lang="en-US" sz="1400" dirty="0">
                <a:solidFill>
                  <a:srgbClr val="000000"/>
                </a:solidFill>
              </a:rPr>
              <a:t>	&lt;meta property="analytics-s-channel" content="homepage" /&gt;</a:t>
            </a:r>
          </a:p>
          <a:p>
            <a:r>
              <a:rPr lang="en-US" sz="1400" dirty="0">
                <a:solidFill>
                  <a:srgbClr val="000000"/>
                </a:solidFill>
              </a:rPr>
              <a:t>&lt;meta property="analytics-s-bucket-0" content="</a:t>
            </a:r>
            <a:r>
              <a:rPr lang="en-US" sz="1400" dirty="0" err="1">
                <a:solidFill>
                  <a:srgbClr val="000000"/>
                </a:solidFill>
              </a:rPr>
              <a:t>appleglobal,applehome</a:t>
            </a:r>
            <a:r>
              <a:rPr lang="en-US" sz="1400" dirty="0">
                <a:solidFill>
                  <a:srgbClr val="000000"/>
                </a:solidFill>
              </a:rPr>
              <a:t>" /&gt;</a:t>
            </a:r>
          </a:p>
          <a:p>
            <a:r>
              <a:rPr lang="en-US" sz="1400" dirty="0">
                <a:solidFill>
                  <a:srgbClr val="000000"/>
                </a:solidFill>
              </a:rPr>
              <a:t>&lt;meta property="analytics-s-bucket-1" content="apple{COUNTRY_CODE}</a:t>
            </a:r>
            <a:r>
              <a:rPr lang="en-US" sz="1400" dirty="0" err="1">
                <a:solidFill>
                  <a:srgbClr val="000000"/>
                </a:solidFill>
              </a:rPr>
              <a:t>global,apple</a:t>
            </a:r>
            <a:r>
              <a:rPr lang="en-US" sz="1400" dirty="0">
                <a:solidFill>
                  <a:srgbClr val="000000"/>
                </a:solidFill>
              </a:rPr>
              <a:t>{COUNTRY_CODE}home" /</a:t>
            </a:r>
            <a:r>
              <a:rPr lang="en-US" sz="1400" dirty="0" smtClean="0">
                <a:solidFill>
                  <a:srgbClr val="000000"/>
                </a:solidFill>
              </a:rPr>
              <a:t>&gt;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03963" y="2363462"/>
            <a:ext cx="2818795" cy="32392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nl-NL" dirty="0">
                <a:solidFill>
                  <a:srgbClr val="000000"/>
                </a:solidFill>
              </a:rPr>
              <a:t>8664ee964799c38c156d8f039dae8330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738" y="5685819"/>
            <a:ext cx="271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apple.com</a:t>
            </a:r>
            <a:r>
              <a:rPr lang="en-US" dirty="0" smtClean="0"/>
              <a:t> at Mar 17, 2008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37002" y="5685819"/>
            <a:ext cx="2031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HTML for memento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55587" y="5697133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SimHash</a:t>
            </a:r>
            <a:r>
              <a:rPr lang="en-US" dirty="0" smtClean="0"/>
              <a:t> for HTML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5" y="2304670"/>
            <a:ext cx="2937369" cy="323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23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SimHash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8592" y="1417638"/>
            <a:ext cx="2391490" cy="44137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HTML snippet for memento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92117" y="1417638"/>
            <a:ext cx="2298438" cy="697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First k characters of markup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92117" y="2159114"/>
            <a:ext cx="2298438" cy="697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Second k characters of markup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92117" y="5134266"/>
            <a:ext cx="2298438" cy="697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64th k characters of markup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292117" y="4360791"/>
            <a:ext cx="2298438" cy="697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63rd k characters of markup</a:t>
            </a:r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3850421" y="6193566"/>
            <a:ext cx="1907533" cy="646331"/>
            <a:chOff x="3850421" y="6193566"/>
            <a:chExt cx="1907533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4201819" y="6193566"/>
              <a:ext cx="15561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u="sng" dirty="0" smtClean="0"/>
                <a:t>markup length</a:t>
              </a:r>
            </a:p>
            <a:p>
              <a:pPr algn="ctr"/>
              <a:r>
                <a:rPr lang="en-US" dirty="0" smtClean="0"/>
                <a:t>64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50421" y="6326660"/>
              <a:ext cx="456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 =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 rot="16200000">
            <a:off x="4134557" y="3189111"/>
            <a:ext cx="609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…</a:t>
            </a:r>
            <a:endParaRPr lang="en-US" sz="4800" dirty="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2540082" y="1417638"/>
            <a:ext cx="752035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2540082" y="1570038"/>
            <a:ext cx="752035" cy="54476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2540082" y="1636060"/>
            <a:ext cx="752035" cy="523054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2540082" y="1815353"/>
            <a:ext cx="752035" cy="1040929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2540082" y="5831434"/>
            <a:ext cx="752035" cy="1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540082" y="5134266"/>
            <a:ext cx="752035" cy="513499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540082" y="5057959"/>
            <a:ext cx="752035" cy="507629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540082" y="4360791"/>
            <a:ext cx="752035" cy="1047915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ight Arrow 40"/>
          <p:cNvSpPr/>
          <p:nvPr/>
        </p:nvSpPr>
        <p:spPr>
          <a:xfrm>
            <a:off x="5757954" y="1417638"/>
            <a:ext cx="1255268" cy="69716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400" b="1" dirty="0" smtClean="0"/>
              <a:t>Hash to a character</a:t>
            </a:r>
            <a:endParaRPr lang="en-US" sz="1400" b="1" dirty="0"/>
          </a:p>
        </p:txBody>
      </p:sp>
      <p:sp>
        <p:nvSpPr>
          <p:cNvPr id="42" name="Right Arrow 41"/>
          <p:cNvSpPr/>
          <p:nvPr/>
        </p:nvSpPr>
        <p:spPr>
          <a:xfrm>
            <a:off x="5757954" y="2159114"/>
            <a:ext cx="1255268" cy="69716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400" b="1" dirty="0" smtClean="0"/>
              <a:t>Hash to a character</a:t>
            </a:r>
            <a:endParaRPr lang="en-US" sz="1400" b="1" dirty="0"/>
          </a:p>
        </p:txBody>
      </p:sp>
      <p:sp>
        <p:nvSpPr>
          <p:cNvPr id="43" name="Right Arrow 42"/>
          <p:cNvSpPr/>
          <p:nvPr/>
        </p:nvSpPr>
        <p:spPr>
          <a:xfrm>
            <a:off x="5757954" y="4360791"/>
            <a:ext cx="1255268" cy="69716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400" b="1" dirty="0" smtClean="0"/>
              <a:t>Hash to a character</a:t>
            </a:r>
            <a:endParaRPr lang="en-US" sz="1400" b="1" dirty="0"/>
          </a:p>
        </p:txBody>
      </p:sp>
      <p:sp>
        <p:nvSpPr>
          <p:cNvPr id="44" name="Right Arrow 43"/>
          <p:cNvSpPr/>
          <p:nvPr/>
        </p:nvSpPr>
        <p:spPr>
          <a:xfrm>
            <a:off x="5757954" y="5134266"/>
            <a:ext cx="1255268" cy="69716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400" b="1" dirty="0" smtClean="0"/>
              <a:t>Hash to a character</a:t>
            </a:r>
            <a:endParaRPr lang="en-US" sz="14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7266058" y="1345365"/>
            <a:ext cx="5232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ourier"/>
                <a:cs typeface="Courier"/>
              </a:rPr>
              <a:t>c</a:t>
            </a:r>
            <a:endParaRPr lang="en-US" sz="4400" dirty="0" smtClean="0">
              <a:latin typeface="Courier"/>
              <a:cs typeface="Courier"/>
            </a:endParaRPr>
          </a:p>
          <a:p>
            <a:r>
              <a:rPr lang="en-US" sz="4400" dirty="0" smtClean="0">
                <a:latin typeface="Courier"/>
                <a:cs typeface="Courier"/>
              </a:rPr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266058" y="4334684"/>
            <a:ext cx="5232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ourier"/>
                <a:cs typeface="Courier"/>
              </a:rPr>
              <a:t>9</a:t>
            </a:r>
          </a:p>
          <a:p>
            <a:r>
              <a:rPr lang="en-US" sz="4400" dirty="0" smtClean="0">
                <a:latin typeface="Courier"/>
                <a:cs typeface="Courier"/>
              </a:rPr>
              <a:t>f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7069004" y="3341510"/>
            <a:ext cx="609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…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67453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SimHash</a:t>
            </a:r>
            <a:r>
              <a:rPr lang="en-US" dirty="0" smtClean="0"/>
              <a:t> vs. Other Hashes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md5(“</a:t>
            </a:r>
            <a:r>
              <a:rPr lang="en-US" dirty="0" err="1" smtClean="0"/>
              <a:t>aaaaaaa</a:t>
            </a:r>
            <a:r>
              <a:rPr lang="en-US" b="1" dirty="0" err="1" smtClean="0">
                <a:solidFill>
                  <a:srgbClr val="0000FF"/>
                </a:solidFill>
              </a:rPr>
              <a:t>a</a:t>
            </a:r>
            <a:r>
              <a:rPr lang="en-US" dirty="0" err="1" smtClean="0"/>
              <a:t>aaaaaaa</a:t>
            </a:r>
            <a:r>
              <a:rPr lang="en-US" dirty="0" smtClean="0"/>
              <a:t>”)</a:t>
            </a:r>
          </a:p>
          <a:p>
            <a:pPr marL="457200" lvl="1" indent="0">
              <a:buNone/>
            </a:pPr>
            <a:r>
              <a:rPr lang="en-US" dirty="0" smtClean="0">
                <a:sym typeface="Wingdings"/>
              </a:rPr>
              <a:t></a:t>
            </a:r>
            <a:r>
              <a:rPr lang="hu-HU" dirty="0" smtClean="0"/>
              <a:t>12f9cf6998d52dbe773b06f848bb3608</a:t>
            </a:r>
          </a:p>
          <a:p>
            <a:r>
              <a:rPr lang="hu-HU" dirty="0" smtClean="0"/>
              <a:t>md5(</a:t>
            </a:r>
            <a:r>
              <a:rPr lang="en-US" dirty="0" smtClean="0"/>
              <a:t>“</a:t>
            </a:r>
            <a:r>
              <a:rPr lang="en-US" dirty="0" err="1" smtClean="0"/>
              <a:t>aaaaaaa</a:t>
            </a:r>
            <a:r>
              <a:rPr lang="en-US" b="1" dirty="0" err="1" smtClean="0">
                <a:solidFill>
                  <a:srgbClr val="0000FF"/>
                </a:solidFill>
              </a:rPr>
              <a:t>b</a:t>
            </a:r>
            <a:r>
              <a:rPr lang="en-US" dirty="0" err="1" smtClean="0"/>
              <a:t>aaaaaaa</a:t>
            </a:r>
            <a:r>
              <a:rPr lang="en-US" dirty="0" smtClean="0"/>
              <a:t>”)</a:t>
            </a:r>
          </a:p>
          <a:p>
            <a:pPr marL="457200" lvl="1" indent="0">
              <a:buNone/>
            </a:pPr>
            <a:r>
              <a:rPr lang="en-US" dirty="0" smtClean="0">
                <a:sym typeface="Wingdings"/>
              </a:rPr>
              <a:t></a:t>
            </a:r>
            <a:r>
              <a:rPr lang="nl-NL" dirty="0" smtClean="0"/>
              <a:t>e984cee68697eb77577717b532171493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err="1" smtClean="0"/>
              <a:t>simhash</a:t>
            </a:r>
            <a:r>
              <a:rPr lang="en-US" dirty="0" smtClean="0"/>
              <a:t>(“</a:t>
            </a:r>
            <a:r>
              <a:rPr lang="en-US" dirty="0" err="1" smtClean="0"/>
              <a:t>aaaaaaa</a:t>
            </a:r>
            <a:r>
              <a:rPr lang="en-US" b="1" dirty="0" err="1" smtClean="0">
                <a:solidFill>
                  <a:srgbClr val="0000FF"/>
                </a:solidFill>
              </a:rPr>
              <a:t>a</a:t>
            </a:r>
            <a:r>
              <a:rPr lang="en-US" dirty="0" err="1" smtClean="0"/>
              <a:t>aaaaaaa</a:t>
            </a:r>
            <a:r>
              <a:rPr lang="en-US" dirty="0" smtClean="0"/>
              <a:t>”)</a:t>
            </a:r>
          </a:p>
          <a:p>
            <a:pPr marL="457200" lvl="1" indent="0">
              <a:buNone/>
            </a:pPr>
            <a:r>
              <a:rPr lang="en-US" dirty="0" smtClean="0">
                <a:sym typeface="Wingdings"/>
              </a:rPr>
              <a:t></a:t>
            </a:r>
            <a:r>
              <a:rPr lang="nl-NL" dirty="0" smtClean="0"/>
              <a:t>8664ee964799</a:t>
            </a:r>
            <a:r>
              <a:rPr lang="nl-NL" b="1" dirty="0" smtClean="0">
                <a:solidFill>
                  <a:srgbClr val="FF0000"/>
                </a:solidFill>
              </a:rPr>
              <a:t>c3</a:t>
            </a:r>
            <a:r>
              <a:rPr lang="nl-NL" dirty="0" smtClean="0"/>
              <a:t>8c156d8f039dae8330</a:t>
            </a:r>
            <a:endParaRPr lang="en-US" dirty="0"/>
          </a:p>
          <a:p>
            <a:r>
              <a:rPr lang="en-US" dirty="0" err="1"/>
              <a:t>simhash</a:t>
            </a:r>
            <a:r>
              <a:rPr lang="en-US" dirty="0"/>
              <a:t>(</a:t>
            </a:r>
            <a:r>
              <a:rPr lang="en-US" dirty="0" smtClean="0"/>
              <a:t>“</a:t>
            </a:r>
            <a:r>
              <a:rPr lang="en-US" dirty="0" err="1"/>
              <a:t>aaaaaaa</a:t>
            </a:r>
            <a:r>
              <a:rPr lang="en-US" b="1" dirty="0" err="1">
                <a:solidFill>
                  <a:srgbClr val="0000FF"/>
                </a:solidFill>
              </a:rPr>
              <a:t>b</a:t>
            </a:r>
            <a:r>
              <a:rPr lang="en-US" dirty="0" err="1"/>
              <a:t>aaaaaaa</a:t>
            </a:r>
            <a:r>
              <a:rPr lang="en-US" dirty="0" smtClean="0"/>
              <a:t>”)</a:t>
            </a:r>
          </a:p>
          <a:p>
            <a:pPr marL="457200" lvl="1" indent="0">
              <a:buNone/>
            </a:pPr>
            <a:r>
              <a:rPr lang="en-US" dirty="0" smtClean="0">
                <a:sym typeface="Wingdings"/>
              </a:rPr>
              <a:t></a:t>
            </a:r>
            <a:r>
              <a:rPr lang="nl-NL" dirty="0" smtClean="0"/>
              <a:t>8664ee964799</a:t>
            </a:r>
            <a:r>
              <a:rPr lang="nl-NL" b="1" dirty="0" smtClean="0">
                <a:solidFill>
                  <a:srgbClr val="FF0000"/>
                </a:solidFill>
              </a:rPr>
              <a:t>a4</a:t>
            </a:r>
            <a:r>
              <a:rPr lang="nl-NL" dirty="0" smtClean="0"/>
              <a:t>8c156d8f039dae8330</a:t>
            </a:r>
            <a:endParaRPr lang="en-US" dirty="0">
              <a:latin typeface="Courier"/>
              <a:cs typeface="Courier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331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SimHash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SimHash</a:t>
            </a:r>
            <a:r>
              <a:rPr lang="en-US" dirty="0" smtClean="0"/>
              <a:t> identifies </a:t>
            </a:r>
            <a:r>
              <a:rPr lang="en-US" b="1" dirty="0" smtClean="0">
                <a:solidFill>
                  <a:srgbClr val="008000"/>
                </a:solidFill>
              </a:rPr>
              <a:t>similarities</a:t>
            </a:r>
            <a:r>
              <a:rPr lang="en-US" dirty="0" smtClean="0"/>
              <a:t> between documents</a:t>
            </a:r>
          </a:p>
          <a:p>
            <a:r>
              <a:rPr lang="en-US" dirty="0" smtClean="0"/>
              <a:t>Conventional hashing algorithms are for identifying </a:t>
            </a:r>
            <a:r>
              <a:rPr lang="en-US" b="1" dirty="0" smtClean="0">
                <a:solidFill>
                  <a:srgbClr val="FF0000"/>
                </a:solidFill>
              </a:rPr>
              <a:t>differences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rastically different output from similar content </a:t>
            </a:r>
          </a:p>
          <a:p>
            <a:r>
              <a:rPr lang="en-US" dirty="0" smtClean="0"/>
              <a:t>To remove redundancies, we want to detect when temporally adjacent mementos are sufficiently dissimilar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700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9049</TotalTime>
  <Words>1164</Words>
  <Application>Microsoft Macintosh PowerPoint</Application>
  <PresentationFormat>On-screen Show (4:3)</PresentationFormat>
  <Paragraphs>296</Paragraphs>
  <Slides>43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Visualizing Digital Collections of Web Archives</vt:lpstr>
      <vt:lpstr>Motivation for Thumbnail Summarization</vt:lpstr>
      <vt:lpstr>Apple.com has &gt; 17k mementos</vt:lpstr>
      <vt:lpstr>Many Nearly Identical (apple.com)</vt:lpstr>
      <vt:lpstr>Methods of Summarization</vt:lpstr>
      <vt:lpstr>Analyzing Markup</vt:lpstr>
      <vt:lpstr>SimHash?</vt:lpstr>
      <vt:lpstr>SimHash vs. Other Hashes</vt:lpstr>
      <vt:lpstr>Why SimHash?</vt:lpstr>
      <vt:lpstr>SimHashes for Mementos</vt:lpstr>
      <vt:lpstr>Identifying Similarity by Calculating Hamming Distance</vt:lpstr>
      <vt:lpstr>PowerPoint Presentation</vt:lpstr>
      <vt:lpstr>Sliding Hamming Distance</vt:lpstr>
      <vt:lpstr>Project Goals</vt:lpstr>
      <vt:lpstr>AlSummarization</vt:lpstr>
      <vt:lpstr>Dr. Nelson’s Homepage</vt:lpstr>
      <vt:lpstr>Anatomy of the Visualization</vt:lpstr>
      <vt:lpstr>Additional (optional) Endpoint Parameters</vt:lpstr>
      <vt:lpstr>Programmatic Flow</vt:lpstr>
      <vt:lpstr>User Requests URI-R Summary</vt:lpstr>
      <vt:lpstr>Service Relays URI-R to Archive</vt:lpstr>
      <vt:lpstr>URI-Ms returned to Service</vt:lpstr>
      <vt:lpstr>Service fetches HTML for each Memento</vt:lpstr>
      <vt:lpstr>Service generates SimHash for Each Mementos’ HTML</vt:lpstr>
      <vt:lpstr>Service Calculates Hamming Distance</vt:lpstr>
      <vt:lpstr>Preliminary UI returned to user</vt:lpstr>
      <vt:lpstr>Service Generates Thumbnails for Mementos in Summary</vt:lpstr>
      <vt:lpstr>Thumbnails Served to User</vt:lpstr>
      <vt:lpstr>Core Implementation</vt:lpstr>
      <vt:lpstr>Initializing the service</vt:lpstr>
      <vt:lpstr>Online vs. Offline Generation</vt:lpstr>
      <vt:lpstr>Adaptive Strategies</vt:lpstr>
      <vt:lpstr>Other Summarization Strategies</vt:lpstr>
      <vt:lpstr>Grid View AlSummarization vs Random</vt:lpstr>
      <vt:lpstr>Grid View AlSummarization vs Interval</vt:lpstr>
      <vt:lpstr>Grid View AlSummarization vs Temporal Interval</vt:lpstr>
      <vt:lpstr>Asynchronous Polling</vt:lpstr>
      <vt:lpstr>Server-side SimHash Caching</vt:lpstr>
      <vt:lpstr>Four Summarization Strategies</vt:lpstr>
      <vt:lpstr>OpenWayback Integration</vt:lpstr>
      <vt:lpstr>Service Embedding</vt:lpstr>
      <vt:lpstr>Visualizing Digital Collections of Web Archives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 K</dc:creator>
  <cp:lastModifiedBy>M K</cp:lastModifiedBy>
  <cp:revision>493</cp:revision>
  <dcterms:created xsi:type="dcterms:W3CDTF">2015-05-13T18:26:10Z</dcterms:created>
  <dcterms:modified xsi:type="dcterms:W3CDTF">2015-06-04T14:31:39Z</dcterms:modified>
</cp:coreProperties>
</file>