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2" r:id="rId3"/>
    <p:sldId id="263" r:id="rId4"/>
    <p:sldId id="275" r:id="rId5"/>
    <p:sldId id="27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97EF"/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0" autoAdjust="0"/>
    <p:restoredTop sz="99876" autoAdjust="0"/>
  </p:normalViewPr>
  <p:slideViewPr>
    <p:cSldViewPr snapToGrid="0" snapToObjects="1">
      <p:cViewPr>
        <p:scale>
          <a:sx n="121" d="100"/>
          <a:sy n="121" d="100"/>
        </p:scale>
        <p:origin x="-848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64ED5-E7FA-4449-9ED6-2B5FC58A760C}" type="datetimeFigureOut">
              <a:rPr lang="en-US" smtClean="0"/>
              <a:t>6/13/16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EF26B-B582-4C4F-A010-10790899F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65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71CD2-73E5-DA4D-9E38-2F2606569025}" type="datetimeFigureOut">
              <a:rPr lang="en-US" smtClean="0"/>
              <a:t>6/13/16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C2C1E-4600-454B-A9C2-429BF2E15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31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2C43-6809-8849-8DA6-253AED76DE4E}" type="datetime1">
              <a:rPr lang="en-US" smtClean="0"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Archives Unleashed 2.0:Web Archive Datathon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2C50-0A32-7F4A-874D-58E67B6A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3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0E3A-014A-714F-B90F-1C90B8EC7877}" type="datetime1">
              <a:rPr lang="en-US" smtClean="0"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Archives Unleashed 2.0:Web Archive Datathon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2C50-0A32-7F4A-874D-58E67B6A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1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ECFC-68D9-E04C-8CA5-55A1CC297F75}" type="datetime1">
              <a:rPr lang="en-US" smtClean="0"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Archives Unleashed 2.0:Web Archive Datathon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2C50-0A32-7F4A-874D-58E67B6A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EF3-79DB-F540-AF71-646215B8760D}" type="datetime1">
              <a:rPr lang="en-US" smtClean="0"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Archives Unleashed 2.0:Web Archive Datathon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2C50-0A32-7F4A-874D-58E67B6A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3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8AA-BB8F-FE43-B166-DA39B969BA47}" type="datetime1">
              <a:rPr lang="en-US" smtClean="0"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Archives Unleashed 2.0:Web Archive Datathon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2C50-0A32-7F4A-874D-58E67B6A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4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A468-1FC3-5C49-A2C5-DD8EEB5E1346}" type="datetime1">
              <a:rPr lang="en-US" smtClean="0"/>
              <a:t>6/13/16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Archives Unleashed 2.0:Web Archive Datathon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2C50-0A32-7F4A-874D-58E67B6A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1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CE85-ACB2-1444-BD34-9C4CC506F48B}" type="datetime1">
              <a:rPr lang="en-US" smtClean="0"/>
              <a:t>6/13/16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Archives Unleashed 2.0:Web Archive Datathon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2C50-0A32-7F4A-874D-58E67B6A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7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503E-6EF6-ED45-8BC3-5B3FCE940E71}" type="datetime1">
              <a:rPr lang="en-US" smtClean="0"/>
              <a:t>6/13/16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Archives Unleashed 2.0:Web Archive Datathon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2C50-0A32-7F4A-874D-58E67B6A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1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96C6-EBD1-534B-998E-1C6ADFBA7A6D}" type="datetime1">
              <a:rPr lang="en-US" smtClean="0"/>
              <a:t>6/13/16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Archives Unleashed 2.0:Web Archive Datathon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2C50-0A32-7F4A-874D-58E67B6A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4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6EC8-FD0B-8443-A174-2BA8A6108439}" type="datetime1">
              <a:rPr lang="en-US" smtClean="0"/>
              <a:t>6/13/16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Archives Unleashed 2.0:Web Archive Datathon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2C50-0A32-7F4A-874D-58E67B6A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2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6CA5-7746-9F48-B94A-68477BF5F23E}" type="datetime1">
              <a:rPr lang="en-US" smtClean="0"/>
              <a:t>6/13/16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Archives Unleashed 2.0:Web Archive Datathon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2C50-0A32-7F4A-874D-58E67B6A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5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2C026-49A7-6743-8C7B-EFF90B41838C}" type="datetime1">
              <a:rPr lang="en-US" smtClean="0"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7189" y="6356350"/>
            <a:ext cx="34004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Archives Unleashed 2.0:Web Archive Datathon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B2C50-0A32-7F4A-874D-58E67B6A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0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4.png"/><Relationship Id="rId9" Type="http://schemas.openxmlformats.org/officeDocument/2006/relationships/image" Target="../media/image16.emf"/><Relationship Id="rId10" Type="http://schemas.openxmlformats.org/officeDocument/2006/relationships/image" Target="../media/image17.png"/><Relationship Id="rId11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hyperlink" Target="bit.ly%5CDCdatatho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4.png"/><Relationship Id="rId9" Type="http://schemas.openxmlformats.org/officeDocument/2006/relationships/image" Target="../media/image16.emf"/><Relationship Id="rId10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5000" dirty="0">
                <a:latin typeface="Georgia"/>
                <a:cs typeface="Georgia"/>
              </a:rPr>
              <a:t>Exploring </a:t>
            </a:r>
            <a:r>
              <a:rPr lang="en-US" sz="5000" b="1" dirty="0">
                <a:solidFill>
                  <a:srgbClr val="FF0000"/>
                </a:solidFill>
                <a:latin typeface="Georgia"/>
                <a:cs typeface="Georgia"/>
              </a:rPr>
              <a:t>Aggregation</a:t>
            </a:r>
            <a:r>
              <a:rPr lang="en-US" sz="5000" dirty="0">
                <a:latin typeface="Georgia"/>
                <a:cs typeface="Georgia"/>
              </a:rPr>
              <a:t> of Personal, Private, and Institutional Web Archives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75128"/>
            <a:ext cx="9144000" cy="99456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Mat Kelly</a:t>
            </a:r>
          </a:p>
          <a:p>
            <a:pPr>
              <a:lnSpc>
                <a:spcPct val="70000"/>
              </a:lnSpc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Web Science and Digital Libraries Research Group</a:t>
            </a:r>
          </a:p>
          <a:p>
            <a:pPr>
              <a:lnSpc>
                <a:spcPct val="70000"/>
              </a:lnSpc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Old Dominion University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214850"/>
            <a:ext cx="9144000" cy="109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Archives Unleashed 2.0: Web Archive Datathon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Washington, DC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June 15, 2016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080" y="6002803"/>
            <a:ext cx="1707134" cy="721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7519" y="6226677"/>
            <a:ext cx="1427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@machawk1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4945" y="6312948"/>
            <a:ext cx="2398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ws-dl.cs.odu.edu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032" y="6330191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1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73" y="5349096"/>
            <a:ext cx="1115555" cy="1115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548614" y="2917963"/>
            <a:ext cx="1298895" cy="904642"/>
            <a:chOff x="7312732" y="2917963"/>
            <a:chExt cx="1102147" cy="904642"/>
          </a:xfrm>
        </p:grpSpPr>
        <p:sp>
          <p:nvSpPr>
            <p:cNvPr id="12" name="Oval 11"/>
            <p:cNvSpPr/>
            <p:nvPr/>
          </p:nvSpPr>
          <p:spPr>
            <a:xfrm>
              <a:off x="7430647" y="2917963"/>
              <a:ext cx="863133" cy="863133"/>
            </a:xfrm>
            <a:prstGeom prst="ellipse">
              <a:avLst/>
            </a:prstGeom>
            <a:noFill/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13430" y="3453273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 rot="800196">
              <a:off x="7312732" y="2958460"/>
              <a:ext cx="110214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/>
                <a:t>other</a:t>
              </a:r>
            </a:p>
            <a:p>
              <a:pPr algn="ctr"/>
              <a:r>
                <a:rPr lang="en-US" sz="1400" i="1" dirty="0"/>
                <a:t>i</a:t>
              </a:r>
              <a:r>
                <a:rPr lang="en-US" sz="1400" i="1" dirty="0" smtClean="0"/>
                <a:t>nstitutional</a:t>
              </a:r>
            </a:p>
            <a:p>
              <a:pPr algn="ctr"/>
              <a:r>
                <a:rPr lang="en-US" sz="1400" i="1" dirty="0" smtClean="0"/>
                <a:t>archives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063314" y="3184636"/>
            <a:ext cx="4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. . 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339" y="5238677"/>
            <a:ext cx="1118260" cy="1234141"/>
          </a:xfrm>
          <a:prstGeom prst="rect">
            <a:avLst/>
          </a:prstGeom>
        </p:spPr>
      </p:pic>
      <p:cxnSp>
        <p:nvCxnSpPr>
          <p:cNvPr id="36" name="Curved Connector 35"/>
          <p:cNvCxnSpPr>
            <a:stCxn id="6" idx="2"/>
          </p:cNvCxnSpPr>
          <p:nvPr/>
        </p:nvCxnSpPr>
        <p:spPr>
          <a:xfrm>
            <a:off x="3632192" y="3686628"/>
            <a:ext cx="733838" cy="155204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35"/>
          <p:cNvCxnSpPr>
            <a:stCxn id="10" idx="2"/>
          </p:cNvCxnSpPr>
          <p:nvPr/>
        </p:nvCxnSpPr>
        <p:spPr>
          <a:xfrm flipH="1">
            <a:off x="4803259" y="3781096"/>
            <a:ext cx="468826" cy="1457584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35"/>
          <p:cNvCxnSpPr/>
          <p:nvPr/>
        </p:nvCxnSpPr>
        <p:spPr>
          <a:xfrm flipH="1">
            <a:off x="4955660" y="3553968"/>
            <a:ext cx="1498272" cy="18371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35"/>
          <p:cNvCxnSpPr>
            <a:stCxn id="12" idx="4"/>
          </p:cNvCxnSpPr>
          <p:nvPr/>
        </p:nvCxnSpPr>
        <p:spPr>
          <a:xfrm flipH="1">
            <a:off x="5122600" y="3781096"/>
            <a:ext cx="3073585" cy="188688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35"/>
          <p:cNvCxnSpPr>
            <a:stCxn id="5" idx="2"/>
          </p:cNvCxnSpPr>
          <p:nvPr/>
        </p:nvCxnSpPr>
        <p:spPr>
          <a:xfrm>
            <a:off x="1903275" y="3686628"/>
            <a:ext cx="2189879" cy="170445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35"/>
          <p:cNvCxnSpPr>
            <a:stCxn id="4" idx="2"/>
          </p:cNvCxnSpPr>
          <p:nvPr/>
        </p:nvCxnSpPr>
        <p:spPr>
          <a:xfrm>
            <a:off x="670685" y="3686628"/>
            <a:ext cx="3333654" cy="198135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00" y="2843445"/>
            <a:ext cx="867769" cy="843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887" y="2843445"/>
            <a:ext cx="1264775" cy="843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914" y="2843445"/>
            <a:ext cx="1862555" cy="843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3259" y="2843445"/>
            <a:ext cx="937651" cy="9376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5106" y="2843445"/>
            <a:ext cx="937651" cy="93765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72407" y="5910550"/>
            <a:ext cx="864339" cy="804565"/>
            <a:chOff x="610024" y="2202153"/>
            <a:chExt cx="864339" cy="80456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4956" y="2247513"/>
              <a:ext cx="340452" cy="340452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637621" y="2202153"/>
              <a:ext cx="804565" cy="80456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0024" y="2544170"/>
              <a:ext cx="864339" cy="39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/>
                <a:t>my private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dirty="0" smtClean="0"/>
                <a:t>archive</a:t>
              </a:r>
              <a:endParaRPr lang="en-US" sz="1200" dirty="0"/>
            </a:p>
          </p:txBody>
        </p:sp>
      </p:grpSp>
      <p:cxnSp>
        <p:nvCxnSpPr>
          <p:cNvPr id="25" name="Curved Connector 35"/>
          <p:cNvCxnSpPr>
            <a:endCxn id="14" idx="1"/>
          </p:cNvCxnSpPr>
          <p:nvPr/>
        </p:nvCxnSpPr>
        <p:spPr>
          <a:xfrm flipV="1">
            <a:off x="1942988" y="5855748"/>
            <a:ext cx="2061351" cy="54803"/>
          </a:xfrm>
          <a:prstGeom prst="straightConnector1">
            <a:avLst/>
          </a:prstGeom>
          <a:ln w="63500" cmpd="sng">
            <a:solidFill>
              <a:schemeClr val="bg1">
                <a:lumMod val="65000"/>
              </a:schemeClr>
            </a:solidFill>
            <a:prstDash val="lg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Multiply 25"/>
          <p:cNvSpPr/>
          <p:nvPr/>
        </p:nvSpPr>
        <p:spPr>
          <a:xfrm>
            <a:off x="2397020" y="5551854"/>
            <a:ext cx="607788" cy="607788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2C50-0A32-7F4A-874D-58E67B6A7C2F}" type="slidenum">
              <a:rPr lang="en-US" smtClean="0"/>
              <a:t>2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9734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Personal and Private Captures Cannot Systematically be replayed </a:t>
            </a:r>
            <a:r>
              <a:rPr lang="en-US" dirty="0" smtClean="0"/>
              <a:t>inline with </a:t>
            </a:r>
            <a:r>
              <a:rPr lang="en-US" dirty="0"/>
              <a:t>public institutional captures</a:t>
            </a:r>
          </a:p>
        </p:txBody>
      </p:sp>
    </p:spTree>
    <p:extLst>
      <p:ext uri="{BB962C8B-B14F-4D97-AF65-F5344CB8AC3E}">
        <p14:creationId xmlns:p14="http://schemas.microsoft.com/office/powerpoint/2010/main" val="77520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Oh, the things we preserve</a:t>
            </a:r>
            <a:r>
              <a:rPr lang="is-IS" dirty="0" smtClean="0"/>
              <a:t>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164085" y="551830"/>
            <a:ext cx="804565" cy="804565"/>
            <a:chOff x="637621" y="2202153"/>
            <a:chExt cx="804565" cy="8045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4956" y="2247513"/>
              <a:ext cx="340452" cy="340452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637621" y="2202153"/>
              <a:ext cx="804565" cy="80456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2522" y="2544170"/>
              <a:ext cx="639343" cy="39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/>
                <a:t>private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dirty="0" smtClean="0"/>
                <a:t>archive</a:t>
              </a:r>
              <a:endParaRPr lang="en-US" sz="12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536" y="1564687"/>
            <a:ext cx="2735960" cy="1981653"/>
          </a:xfrm>
          <a:prstGeom prst="rect">
            <a:avLst/>
          </a:prstGeom>
        </p:spPr>
      </p:pic>
      <p:pic>
        <p:nvPicPr>
          <p:cNvPr id="11" name="Picture 10" descr="Screen Shot 2016-06-08 at 1.04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95" y="1506128"/>
            <a:ext cx="2661055" cy="2040212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Archives Unleashed 2.0:Web Archive Datathon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2C50-0A32-7F4A-874D-58E67B6A7C2F}" type="slidenum">
              <a:rPr lang="en-US" smtClean="0"/>
              <a:t>3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5816" y="3460620"/>
            <a:ext cx="2436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Georgia"/>
                <a:cs typeface="Georgia"/>
              </a:rPr>
              <a:t>Pages </a:t>
            </a:r>
            <a:r>
              <a:rPr lang="en-US" sz="2400" b="1" u="sng" dirty="0" smtClean="0">
                <a:latin typeface="Georgia"/>
                <a:cs typeface="Georgia"/>
              </a:rPr>
              <a:t>I</a:t>
            </a:r>
            <a:r>
              <a:rPr lang="en-US" sz="2400" dirty="0" smtClean="0">
                <a:latin typeface="Georgia"/>
                <a:cs typeface="Georgia"/>
              </a:rPr>
              <a:t> saw or</a:t>
            </a:r>
          </a:p>
          <a:p>
            <a:pPr algn="ctr"/>
            <a:r>
              <a:rPr lang="en-US" sz="2400" dirty="0" smtClean="0">
                <a:latin typeface="Georgia"/>
                <a:cs typeface="Georgia"/>
              </a:rPr>
              <a:t>deem important</a:t>
            </a:r>
            <a:endParaRPr lang="en-US" sz="2400" dirty="0">
              <a:latin typeface="Georgia"/>
              <a:cs typeface="Georg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08014" y="3532660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eorgia"/>
                <a:cs typeface="Georgia"/>
              </a:rPr>
              <a:t>For my record</a:t>
            </a:r>
            <a:endParaRPr lang="en-US" sz="2400" dirty="0">
              <a:latin typeface="Georgia"/>
              <a:cs typeface="Georg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2510" y="3535037"/>
            <a:ext cx="2626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eorgia"/>
                <a:cs typeface="Georgia"/>
              </a:rPr>
              <a:t>To privately share</a:t>
            </a:r>
            <a:endParaRPr lang="en-US" sz="2400" dirty="0">
              <a:latin typeface="Georgia"/>
              <a:cs typeface="Georgia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6917228" y="5071766"/>
            <a:ext cx="681732" cy="915519"/>
          </a:xfrm>
          <a:prstGeom prst="bentConnector3">
            <a:avLst>
              <a:gd name="adj1" fmla="val 50000"/>
            </a:avLst>
          </a:prstGeom>
          <a:ln w="53975" cmpd="sng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850" y="5891383"/>
            <a:ext cx="464967" cy="4649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7700" y="4613346"/>
            <a:ext cx="596305" cy="5963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650" y="5891383"/>
            <a:ext cx="464967" cy="4649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841" y="5870392"/>
            <a:ext cx="464967" cy="464967"/>
          </a:xfrm>
          <a:prstGeom prst="rect">
            <a:avLst/>
          </a:prstGeom>
        </p:spPr>
      </p:pic>
      <p:cxnSp>
        <p:nvCxnSpPr>
          <p:cNvPr id="38" name="Straight Arrow Connector 20"/>
          <p:cNvCxnSpPr>
            <a:stCxn id="24" idx="2"/>
            <a:endCxn id="25" idx="0"/>
          </p:cNvCxnSpPr>
          <p:nvPr/>
        </p:nvCxnSpPr>
        <p:spPr>
          <a:xfrm rot="5400000">
            <a:off x="7150628" y="5326158"/>
            <a:ext cx="681732" cy="448719"/>
          </a:xfrm>
          <a:prstGeom prst="bentConnector3">
            <a:avLst>
              <a:gd name="adj1" fmla="val 46920"/>
            </a:avLst>
          </a:prstGeom>
          <a:ln w="53975" cmpd="sng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20"/>
          <p:cNvCxnSpPr>
            <a:stCxn id="24" idx="2"/>
            <a:endCxn id="26" idx="0"/>
          </p:cNvCxnSpPr>
          <p:nvPr/>
        </p:nvCxnSpPr>
        <p:spPr>
          <a:xfrm rot="16200000" flipH="1">
            <a:off x="7397719" y="5527785"/>
            <a:ext cx="660741" cy="24472"/>
          </a:xfrm>
          <a:prstGeom prst="bentConnector3">
            <a:avLst>
              <a:gd name="adj1" fmla="val 50000"/>
            </a:avLst>
          </a:prstGeom>
          <a:ln w="53975" cmpd="sng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2" name="Picture 51" descr="Screen Shot 2015-06-15 at 2.48.3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12" y="5870392"/>
            <a:ext cx="492637" cy="529447"/>
          </a:xfrm>
          <a:prstGeom prst="rect">
            <a:avLst/>
          </a:prstGeom>
        </p:spPr>
      </p:pic>
      <p:cxnSp>
        <p:nvCxnSpPr>
          <p:cNvPr id="56" name="Straight Arrow Connector 20"/>
          <p:cNvCxnSpPr>
            <a:stCxn id="24" idx="2"/>
            <a:endCxn id="52" idx="0"/>
          </p:cNvCxnSpPr>
          <p:nvPr/>
        </p:nvCxnSpPr>
        <p:spPr>
          <a:xfrm rot="16200000" flipH="1">
            <a:off x="7858522" y="5066982"/>
            <a:ext cx="660741" cy="946078"/>
          </a:xfrm>
          <a:prstGeom prst="bentConnector3">
            <a:avLst>
              <a:gd name="adj1" fmla="val 50000"/>
            </a:avLst>
          </a:prstGeom>
          <a:ln w="53975" cmpd="sng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Multiply 52"/>
          <p:cNvSpPr/>
          <p:nvPr/>
        </p:nvSpPr>
        <p:spPr>
          <a:xfrm>
            <a:off x="8032310" y="5317860"/>
            <a:ext cx="433351" cy="433351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 descr="Screen Shot 2016-06-08 at 1.14.1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06" y="1371769"/>
            <a:ext cx="2425170" cy="178257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981" y="5531534"/>
            <a:ext cx="765088" cy="554152"/>
          </a:xfrm>
          <a:prstGeom prst="rect">
            <a:avLst/>
          </a:prstGeom>
        </p:spPr>
      </p:pic>
      <p:sp>
        <p:nvSpPr>
          <p:cNvPr id="85" name="Oval 84"/>
          <p:cNvSpPr/>
          <p:nvPr/>
        </p:nvSpPr>
        <p:spPr>
          <a:xfrm>
            <a:off x="4284250" y="4709881"/>
            <a:ext cx="684431" cy="684431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5604" y="4822519"/>
            <a:ext cx="423213" cy="46706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5604" y="4383180"/>
            <a:ext cx="364218" cy="460331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3252822" y="6074963"/>
            <a:ext cx="999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180 days ago</a:t>
            </a:r>
            <a:endParaRPr lang="en-US" sz="1200" dirty="0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270" y="5530339"/>
            <a:ext cx="765088" cy="554152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4200081" y="6052776"/>
            <a:ext cx="893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 years ago</a:t>
            </a:r>
            <a:endParaRPr lang="en-US" sz="1200" dirty="0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563" y="5551104"/>
            <a:ext cx="765088" cy="554152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093879" y="6073541"/>
            <a:ext cx="971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 years ago</a:t>
            </a:r>
            <a:endParaRPr lang="en-US" sz="1200" dirty="0"/>
          </a:p>
        </p:txBody>
      </p:sp>
      <p:cxnSp>
        <p:nvCxnSpPr>
          <p:cNvPr id="97" name="Straight Connector 96"/>
          <p:cNvCxnSpPr>
            <a:stCxn id="85" idx="2"/>
            <a:endCxn id="81" idx="0"/>
          </p:cNvCxnSpPr>
          <p:nvPr/>
        </p:nvCxnSpPr>
        <p:spPr>
          <a:xfrm rot="10800000" flipV="1">
            <a:off x="3740526" y="5052096"/>
            <a:ext cx="543725" cy="479437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6"/>
          <p:cNvCxnSpPr>
            <a:stCxn id="85" idx="4"/>
            <a:endCxn id="92" idx="0"/>
          </p:cNvCxnSpPr>
          <p:nvPr/>
        </p:nvCxnSpPr>
        <p:spPr>
          <a:xfrm rot="5400000">
            <a:off x="4557627" y="5461499"/>
            <a:ext cx="136027" cy="165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96"/>
          <p:cNvCxnSpPr>
            <a:stCxn id="85" idx="6"/>
            <a:endCxn id="94" idx="0"/>
          </p:cNvCxnSpPr>
          <p:nvPr/>
        </p:nvCxnSpPr>
        <p:spPr>
          <a:xfrm>
            <a:off x="4968681" y="5052097"/>
            <a:ext cx="560426" cy="499007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5-06-16 at 2.46.30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6" y="1590096"/>
            <a:ext cx="2425170" cy="200697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026" y="4716091"/>
            <a:ext cx="3012510" cy="13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4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Framework for Aggregation</a:t>
            </a:r>
            <a:br>
              <a:rPr lang="en-US" dirty="0" smtClean="0"/>
            </a:br>
            <a:r>
              <a:rPr lang="en-US" dirty="0" smtClean="0"/>
              <a:t>With Access Control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Archives Unleashed 2.0:Web Archive Datathon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2C50-0A32-7F4A-874D-58E67B6A7C2F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pwaa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15" y="4101737"/>
            <a:ext cx="1158572" cy="114681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7200" y="3759695"/>
            <a:ext cx="1407150" cy="812486"/>
            <a:chOff x="463779" y="4864068"/>
            <a:chExt cx="1407150" cy="812486"/>
          </a:xfrm>
        </p:grpSpPr>
        <p:sp>
          <p:nvSpPr>
            <p:cNvPr id="8" name="Rectangle 7"/>
            <p:cNvSpPr/>
            <p:nvPr/>
          </p:nvSpPr>
          <p:spPr>
            <a:xfrm>
              <a:off x="518159" y="4864068"/>
              <a:ext cx="1308549" cy="81150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0732" y="4884388"/>
              <a:ext cx="382081" cy="382081"/>
            </a:xfrm>
            <a:prstGeom prst="rect">
              <a:avLst/>
            </a:prstGeom>
          </p:spPr>
        </p:pic>
        <p:pic>
          <p:nvPicPr>
            <p:cNvPr id="10" name="Picture 9" descr="OpenWayback-banner100 (1)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03" y="5242213"/>
              <a:ext cx="1109501" cy="27947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63779" y="5414944"/>
              <a:ext cx="14071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MY public CAPTURES</a:t>
              </a:r>
              <a:endParaRPr lang="en-US" sz="1100" b="1" dirty="0"/>
            </a:p>
          </p:txBody>
        </p:sp>
      </p:grpSp>
      <p:cxnSp>
        <p:nvCxnSpPr>
          <p:cNvPr id="12" name="Straight Connector 11"/>
          <p:cNvCxnSpPr>
            <a:stCxn id="6" idx="1"/>
            <a:endCxn id="27" idx="3"/>
          </p:cNvCxnSpPr>
          <p:nvPr/>
        </p:nvCxnSpPr>
        <p:spPr>
          <a:xfrm flipH="1">
            <a:off x="1823709" y="4675142"/>
            <a:ext cx="1690606" cy="405752"/>
          </a:xfrm>
          <a:prstGeom prst="line">
            <a:avLst/>
          </a:prstGeom>
          <a:ln w="34925">
            <a:headEnd type="triangle" w="lg" len="lg"/>
            <a:tailEnd type="triangle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3" idx="2"/>
            <a:endCxn id="6" idx="0"/>
          </p:cNvCxnSpPr>
          <p:nvPr/>
        </p:nvCxnSpPr>
        <p:spPr>
          <a:xfrm flipH="1">
            <a:off x="4093601" y="3561035"/>
            <a:ext cx="5238" cy="540702"/>
          </a:xfrm>
          <a:prstGeom prst="line">
            <a:avLst/>
          </a:prstGeom>
          <a:ln w="34925">
            <a:headEnd type="triangle" w="lg" len="lg"/>
            <a:tailEnd type="none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978" y="2953555"/>
            <a:ext cx="589250" cy="5725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7978" y="2365287"/>
            <a:ext cx="696272" cy="4641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7978" y="1837357"/>
            <a:ext cx="962690" cy="4358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9079" y="2365609"/>
            <a:ext cx="1118260" cy="12341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32" y="2530353"/>
            <a:ext cx="914400" cy="914400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16" idx="1"/>
          </p:cNvCxnSpPr>
          <p:nvPr/>
        </p:nvCxnSpPr>
        <p:spPr>
          <a:xfrm flipH="1">
            <a:off x="6417339" y="2055263"/>
            <a:ext cx="1340639" cy="623466"/>
          </a:xfrm>
          <a:prstGeom prst="line">
            <a:avLst/>
          </a:prstGeom>
          <a:ln w="34925">
            <a:headEnd type="triangle" w="lg" len="lg"/>
            <a:tailEnd type="triangle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3" idx="1"/>
            <a:endCxn id="18" idx="3"/>
          </p:cNvCxnSpPr>
          <p:nvPr/>
        </p:nvCxnSpPr>
        <p:spPr>
          <a:xfrm flipH="1">
            <a:off x="1607832" y="2986986"/>
            <a:ext cx="1916958" cy="567"/>
          </a:xfrm>
          <a:prstGeom prst="line">
            <a:avLst/>
          </a:prstGeom>
          <a:ln w="34925">
            <a:headEnd type="none"/>
            <a:tailEnd type="triangle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3" idx="3"/>
            <a:endCxn id="17" idx="1"/>
          </p:cNvCxnSpPr>
          <p:nvPr/>
        </p:nvCxnSpPr>
        <p:spPr>
          <a:xfrm flipV="1">
            <a:off x="4672888" y="2982680"/>
            <a:ext cx="626191" cy="4306"/>
          </a:xfrm>
          <a:prstGeom prst="line">
            <a:avLst/>
          </a:prstGeom>
          <a:ln w="34925">
            <a:headEnd type="triangle" w="lg" len="lg"/>
            <a:tailEnd type="none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1"/>
            <a:endCxn id="17" idx="3"/>
          </p:cNvCxnSpPr>
          <p:nvPr/>
        </p:nvCxnSpPr>
        <p:spPr>
          <a:xfrm flipH="1">
            <a:off x="6417339" y="2597378"/>
            <a:ext cx="1340639" cy="385302"/>
          </a:xfrm>
          <a:prstGeom prst="line">
            <a:avLst/>
          </a:prstGeom>
          <a:ln w="34925">
            <a:headEnd type="triangle" w="lg" len="lg"/>
            <a:tailEnd type="triangle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1"/>
          </p:cNvCxnSpPr>
          <p:nvPr/>
        </p:nvCxnSpPr>
        <p:spPr>
          <a:xfrm flipH="1">
            <a:off x="6307655" y="3239833"/>
            <a:ext cx="1450323" cy="13985"/>
          </a:xfrm>
          <a:prstGeom prst="line">
            <a:avLst/>
          </a:prstGeom>
          <a:ln w="34925">
            <a:headEnd type="triangle" w="lg" len="lg"/>
            <a:tailEnd type="triangle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3"/>
          </p:cNvCxnSpPr>
          <p:nvPr/>
        </p:nvCxnSpPr>
        <p:spPr>
          <a:xfrm flipH="1">
            <a:off x="1820129" y="3308597"/>
            <a:ext cx="1857791" cy="856850"/>
          </a:xfrm>
          <a:prstGeom prst="line">
            <a:avLst/>
          </a:prstGeom>
          <a:ln w="34925">
            <a:headEnd type="triangle" w="lg" len="lg"/>
            <a:tailEnd type="none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60780" y="4675142"/>
            <a:ext cx="1407150" cy="811504"/>
            <a:chOff x="430322" y="5820155"/>
            <a:chExt cx="1407150" cy="811504"/>
          </a:xfrm>
        </p:grpSpPr>
        <p:sp>
          <p:nvSpPr>
            <p:cNvPr id="27" name="Rectangle 26"/>
            <p:cNvSpPr/>
            <p:nvPr/>
          </p:nvSpPr>
          <p:spPr>
            <a:xfrm>
              <a:off x="484702" y="5820155"/>
              <a:ext cx="1308549" cy="81150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7275" y="5840475"/>
              <a:ext cx="382081" cy="382081"/>
            </a:xfrm>
            <a:prstGeom prst="rect">
              <a:avLst/>
            </a:prstGeom>
          </p:spPr>
        </p:pic>
        <p:pic>
          <p:nvPicPr>
            <p:cNvPr id="29" name="Picture 28" descr="OpenWayback-banner100 (1)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46" y="6198300"/>
              <a:ext cx="1109501" cy="27947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30322" y="6360871"/>
              <a:ext cx="14071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MY BANK CAPTURES</a:t>
              </a:r>
              <a:endParaRPr lang="en-US" sz="1100" b="1" dirty="0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2072" y="1720496"/>
            <a:ext cx="589016" cy="74445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1832" y="4571199"/>
            <a:ext cx="589016" cy="744451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3779520" y="3982720"/>
            <a:ext cx="1479323" cy="1727200"/>
          </a:xfrm>
          <a:custGeom>
            <a:avLst/>
            <a:gdLst>
              <a:gd name="connsiteX0" fmla="*/ 0 w 1479323"/>
              <a:gd name="connsiteY0" fmla="*/ 1727200 h 1727200"/>
              <a:gd name="connsiteX1" fmla="*/ 1452880 w 1479323"/>
              <a:gd name="connsiteY1" fmla="*/ 1056640 h 1727200"/>
              <a:gd name="connsiteX2" fmla="*/ 975360 w 1479323"/>
              <a:gd name="connsiteY2" fmla="*/ 0 h 1727200"/>
              <a:gd name="connsiteX3" fmla="*/ 975360 w 1479323"/>
              <a:gd name="connsiteY3" fmla="*/ 0 h 1727200"/>
              <a:gd name="connsiteX4" fmla="*/ 975360 w 1479323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323" h="1727200">
                <a:moveTo>
                  <a:pt x="0" y="1727200"/>
                </a:moveTo>
                <a:cubicBezTo>
                  <a:pt x="645160" y="1535853"/>
                  <a:pt x="1290320" y="1344507"/>
                  <a:pt x="1452880" y="1056640"/>
                </a:cubicBezTo>
                <a:cubicBezTo>
                  <a:pt x="1615440" y="768773"/>
                  <a:pt x="975360" y="0"/>
                  <a:pt x="975360" y="0"/>
                </a:cubicBezTo>
                <a:lnTo>
                  <a:pt x="975360" y="0"/>
                </a:lnTo>
                <a:lnTo>
                  <a:pt x="975360" y="0"/>
                </a:lnTo>
              </a:path>
            </a:pathLst>
          </a:custGeom>
          <a:noFill/>
          <a:ln w="57150" cmpd="sng">
            <a:solidFill>
              <a:schemeClr val="tx1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7930" y="3253818"/>
            <a:ext cx="589016" cy="74445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010910" y="3344170"/>
            <a:ext cx="457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100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090994" y="2823285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30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7046878" y="2328968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511580" y="3466595"/>
            <a:ext cx="1308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3 captures</a:t>
            </a:r>
            <a:endParaRPr lang="en-US" sz="14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515160" y="5477468"/>
            <a:ext cx="1397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10,000 captures</a:t>
            </a:r>
            <a:endParaRPr lang="en-US" sz="1400" i="1" dirty="0"/>
          </a:p>
        </p:txBody>
      </p:sp>
      <p:sp>
        <p:nvSpPr>
          <p:cNvPr id="40" name="TextBox 39"/>
          <p:cNvSpPr txBox="1"/>
          <p:nvPr/>
        </p:nvSpPr>
        <p:spPr>
          <a:xfrm rot="20148391">
            <a:off x="2507907" y="332157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4788952" y="2530353"/>
            <a:ext cx="457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140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 rot="20842521">
            <a:off x="2349928" y="4488426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10,000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3335518" y="3758720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10,000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2149726" y="2530353"/>
            <a:ext cx="684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10,151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5161928" y="1506845"/>
            <a:ext cx="1028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140 captures</a:t>
            </a:r>
            <a:endParaRPr lang="en-US" sz="1200" i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8527" y="1528718"/>
            <a:ext cx="589016" cy="7444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0607" y="1626501"/>
            <a:ext cx="589016" cy="74445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3412" y="1785902"/>
            <a:ext cx="589016" cy="74445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859623" y="1427574"/>
            <a:ext cx="1361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140 captures</a:t>
            </a:r>
          </a:p>
          <a:p>
            <a:r>
              <a:rPr lang="en-US" sz="1200" i="1" dirty="0" smtClean="0"/>
              <a:t>  3 captures</a:t>
            </a:r>
          </a:p>
          <a:p>
            <a:r>
              <a:rPr lang="en-US" sz="1200" i="1" dirty="0"/>
              <a:t> </a:t>
            </a:r>
            <a:r>
              <a:rPr lang="en-US" sz="1200" i="1" dirty="0" smtClean="0"/>
              <a:t>   10,000 captures</a:t>
            </a:r>
          </a:p>
          <a:p>
            <a:r>
              <a:rPr lang="en-US" sz="1200" i="1" dirty="0"/>
              <a:t> </a:t>
            </a:r>
            <a:r>
              <a:rPr lang="en-US" sz="1200" i="1" dirty="0" smtClean="0"/>
              <a:t>     8 captures</a:t>
            </a:r>
            <a:endParaRPr lang="en-US" sz="1200" i="1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4790" y="2412937"/>
            <a:ext cx="1148098" cy="1148098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7968270" y="5326150"/>
            <a:ext cx="1100538" cy="1104720"/>
            <a:chOff x="6305475" y="4745510"/>
            <a:chExt cx="1407150" cy="1412497"/>
          </a:xfrm>
        </p:grpSpPr>
        <p:sp>
          <p:nvSpPr>
            <p:cNvPr id="63" name="Rectangle 62"/>
            <p:cNvSpPr/>
            <p:nvPr/>
          </p:nvSpPr>
          <p:spPr>
            <a:xfrm>
              <a:off x="6359855" y="5125504"/>
              <a:ext cx="1308549" cy="1032503"/>
            </a:xfrm>
            <a:prstGeom prst="rect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4" name="Picture 63" descr="OpenWayback-banner100 (1)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9199" y="5503650"/>
              <a:ext cx="1109501" cy="279471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6305475" y="5666221"/>
              <a:ext cx="14071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Alice’s Captures</a:t>
              </a:r>
              <a:endParaRPr lang="en-US" sz="1100" b="1" dirty="0"/>
            </a:p>
          </p:txBody>
        </p:sp>
        <p:pic>
          <p:nvPicPr>
            <p:cNvPr id="66" name="Picture 65" descr="dagobert83_female_user_icon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2005" y="5147403"/>
              <a:ext cx="382147" cy="382147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6516453" y="4745510"/>
              <a:ext cx="9887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5 captures</a:t>
              </a:r>
              <a:endParaRPr lang="en-US" sz="1400" i="1" dirty="0"/>
            </a:p>
          </p:txBody>
        </p: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0337" y="4553010"/>
            <a:ext cx="1148098" cy="1148098"/>
          </a:xfrm>
          <a:prstGeom prst="rect">
            <a:avLst/>
          </a:prstGeom>
        </p:spPr>
      </p:pic>
      <p:cxnSp>
        <p:nvCxnSpPr>
          <p:cNvPr id="74" name="Straight Connector 73"/>
          <p:cNvCxnSpPr/>
          <p:nvPr/>
        </p:nvCxnSpPr>
        <p:spPr>
          <a:xfrm>
            <a:off x="4523459" y="3308597"/>
            <a:ext cx="1542804" cy="1366545"/>
          </a:xfrm>
          <a:prstGeom prst="line">
            <a:avLst/>
          </a:prstGeom>
          <a:ln w="34925">
            <a:headEnd type="triangle" w="lg" len="lg"/>
            <a:tailEnd type="none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8004869" y="4513985"/>
            <a:ext cx="1029353" cy="64268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" name="Picture 80" descr="OpenWayback-banner100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31" y="4781778"/>
            <a:ext cx="983683" cy="247779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8004368" y="4922482"/>
            <a:ext cx="1087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Bob’s Captures</a:t>
            </a:r>
            <a:endParaRPr lang="en-US" sz="1100" b="1" dirty="0"/>
          </a:p>
        </p:txBody>
      </p:sp>
      <p:pic>
        <p:nvPicPr>
          <p:cNvPr id="83" name="Picture 82" descr="male-icon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892" y="4513985"/>
            <a:ext cx="302799" cy="302799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8067839" y="4212478"/>
            <a:ext cx="979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3 captures</a:t>
            </a:r>
            <a:endParaRPr lang="en-US" sz="1400" i="1" dirty="0"/>
          </a:p>
        </p:txBody>
      </p:sp>
      <p:cxnSp>
        <p:nvCxnSpPr>
          <p:cNvPr id="85" name="Straight Connector 84"/>
          <p:cNvCxnSpPr>
            <a:stCxn id="72" idx="3"/>
            <a:endCxn id="81" idx="1"/>
          </p:cNvCxnSpPr>
          <p:nvPr/>
        </p:nvCxnSpPr>
        <p:spPr>
          <a:xfrm flipV="1">
            <a:off x="6958435" y="4905668"/>
            <a:ext cx="1042496" cy="221391"/>
          </a:xfrm>
          <a:prstGeom prst="line">
            <a:avLst/>
          </a:prstGeom>
          <a:ln w="34925">
            <a:headEnd type="triangle" w="lg" len="lg"/>
            <a:tailEnd type="none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63" idx="1"/>
          </p:cNvCxnSpPr>
          <p:nvPr/>
        </p:nvCxnSpPr>
        <p:spPr>
          <a:xfrm>
            <a:off x="6958435" y="5332758"/>
            <a:ext cx="1052366" cy="694350"/>
          </a:xfrm>
          <a:prstGeom prst="line">
            <a:avLst/>
          </a:prstGeom>
          <a:ln w="34925">
            <a:headEnd type="triangle" w="lg" len="lg"/>
            <a:tailEnd type="none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1" name="Picture 9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9419" y="4072333"/>
            <a:ext cx="589016" cy="744451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5723257" y="391844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</a:t>
            </a:r>
            <a:endParaRPr lang="en-US" sz="1400" dirty="0"/>
          </a:p>
        </p:txBody>
      </p:sp>
      <p:sp>
        <p:nvSpPr>
          <p:cNvPr id="94" name="TextBox 93"/>
          <p:cNvSpPr txBox="1"/>
          <p:nvPr/>
        </p:nvSpPr>
        <p:spPr>
          <a:xfrm>
            <a:off x="138511" y="6137670"/>
            <a:ext cx="24965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/>
              <a:t>More </a:t>
            </a:r>
            <a:r>
              <a:rPr lang="en-US" sz="1200" u="sng" dirty="0" smtClean="0"/>
              <a:t>info:</a:t>
            </a:r>
          </a:p>
          <a:p>
            <a:r>
              <a:rPr lang="en-US" dirty="0" smtClean="0">
                <a:hlinkClick r:id="rId13" action="ppaction://hlinkfile"/>
              </a:rPr>
              <a:t>http://</a:t>
            </a:r>
            <a:r>
              <a:rPr lang="en-US" dirty="0" err="1" smtClean="0">
                <a:hlinkClick r:id="rId13" action="ppaction://hlinkfile"/>
              </a:rPr>
              <a:t>bit.ly</a:t>
            </a:r>
            <a:r>
              <a:rPr lang="en-US" dirty="0">
                <a:hlinkClick r:id="rId13" action="ppaction://hlinkfile"/>
              </a:rPr>
              <a:t>/</a:t>
            </a:r>
            <a:r>
              <a:rPr lang="en-US" dirty="0" err="1">
                <a:hlinkClick r:id="rId13" action="ppaction://hlinkfile"/>
              </a:rPr>
              <a:t>DCdatathon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72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rved Left Arrow 7"/>
          <p:cNvSpPr/>
          <p:nvPr/>
        </p:nvSpPr>
        <p:spPr>
          <a:xfrm rot="16200000">
            <a:off x="6498080" y="-193931"/>
            <a:ext cx="946784" cy="1883922"/>
          </a:xfrm>
          <a:prstGeom prst="curvedLeftArrow">
            <a:avLst/>
          </a:prstGeom>
          <a:solidFill>
            <a:srgbClr val="5E97EF"/>
          </a:solidFill>
          <a:ln w="3175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6853" y="566799"/>
            <a:ext cx="955070" cy="850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Need Use Cases!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460"/>
            <a:ext cx="8229600" cy="4525963"/>
          </a:xfrm>
        </p:spPr>
        <p:txBody>
          <a:bodyPr/>
          <a:lstStyle/>
          <a:p>
            <a:r>
              <a:rPr lang="en-US" dirty="0" smtClean="0"/>
              <a:t>Concerns with access control of your private web archives?</a:t>
            </a:r>
          </a:p>
          <a:p>
            <a:r>
              <a:rPr lang="en-US" dirty="0" smtClean="0"/>
              <a:t>Past experience where this would be helpful?</a:t>
            </a:r>
          </a:p>
          <a:p>
            <a:r>
              <a:rPr lang="en-US" dirty="0" smtClean="0"/>
              <a:t>Ideas about web archive protection mechanisms?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Archives Unleashed 2.0:Web Archive Datathon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2C50-0A32-7F4A-874D-58E67B6A7C2F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13727" y="1232972"/>
            <a:ext cx="1427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@machawk1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690" y="1221423"/>
            <a:ext cx="439037" cy="4390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803552">
            <a:off x="7059970" y="294568"/>
            <a:ext cx="1250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Send them here!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97"/>
            <a:ext cx="1440758" cy="15888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1146779" y="560139"/>
            <a:ext cx="911627" cy="9116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6018507"/>
            <a:ext cx="802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/>
                <a:cs typeface="Georgia"/>
              </a:rPr>
              <a:t>Exploring </a:t>
            </a:r>
            <a:r>
              <a:rPr lang="en-US" b="1" dirty="0">
                <a:solidFill>
                  <a:srgbClr val="FF0000"/>
                </a:solidFill>
                <a:latin typeface="Georgia"/>
                <a:cs typeface="Georgia"/>
              </a:rPr>
              <a:t>Aggregation</a:t>
            </a:r>
            <a:r>
              <a:rPr lang="en-US" dirty="0">
                <a:latin typeface="Georgia"/>
                <a:cs typeface="Georgia"/>
              </a:rPr>
              <a:t> of Personal, Private, and Institutional Web Archives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07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17619</TotalTime>
  <Words>225</Words>
  <Application>Microsoft Macintosh PowerPoint</Application>
  <PresentationFormat>On-screen Show (4:3)</PresentationFormat>
  <Paragraphs>66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Exploring Aggregation of Personal, Private, and Institutional Web Archives</vt:lpstr>
      <vt:lpstr>Problem</vt:lpstr>
      <vt:lpstr>Oh, the things we preserve…</vt:lpstr>
      <vt:lpstr>A Framework for Aggregation With Access Control</vt:lpstr>
      <vt:lpstr>I Need Use Cases!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K</dc:creator>
  <cp:lastModifiedBy>M K</cp:lastModifiedBy>
  <cp:revision>660</cp:revision>
  <dcterms:created xsi:type="dcterms:W3CDTF">2015-05-13T18:26:10Z</dcterms:created>
  <dcterms:modified xsi:type="dcterms:W3CDTF">2016-06-13T18:02:29Z</dcterms:modified>
</cp:coreProperties>
</file>