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69" r:id="rId5"/>
    <p:sldId id="268" r:id="rId6"/>
    <p:sldId id="267" r:id="rId7"/>
    <p:sldId id="259" r:id="rId8"/>
    <p:sldId id="263" r:id="rId9"/>
    <p:sldId id="272" r:id="rId10"/>
    <p:sldId id="262" r:id="rId11"/>
    <p:sldId id="282" r:id="rId12"/>
    <p:sldId id="261" r:id="rId13"/>
    <p:sldId id="276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utura PT Bold" panose="020B0902020204020203" pitchFamily="34" charset="0"/>
      <p:bold r:id="rId21"/>
      <p:italic r:id="rId22"/>
      <p:boldItalic r:id="rId23"/>
    </p:embeddedFont>
    <p:embeddedFont>
      <p:font typeface="Futura PT Cond Bold" panose="020B0806020204020203" pitchFamily="34" charset="0"/>
      <p:bold r:id="rId24"/>
      <p:italic r:id="rId25"/>
      <p:boldItalic r:id="rId26"/>
    </p:embeddedFont>
    <p:embeddedFont>
      <p:font typeface="Lucida Console" panose="020B0609040504020204" pitchFamily="49" charset="0"/>
      <p:regular r:id="rId27"/>
    </p:embeddedFont>
    <p:embeddedFont>
      <p:font typeface="Rockwell" panose="02060603020205020403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94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2940B6-90E8-49AC-A8C7-557F5CC919FC}" v="257" dt="2020-11-23T01:50:10.119"/>
    <p1510:client id="{6D54D569-3D83-8E29-33C4-95E42960D8AF}" v="14" dt="2020-11-23T14:31:34.955"/>
    <p1510:client id="{76B7BB88-2FB3-6643-B7E6-20E5933D38FB}" v="1" dt="2020-11-23T14:49:03.652"/>
    <p1510:client id="{AFC9BD40-D16D-488F-AC41-EF1432D97B83}" v="766" dt="2020-11-23T17:12:56.039"/>
    <p1510:client id="{FB3BCB69-BF98-C3D0-6D53-B53F49A6C43A}" v="84" dt="2020-11-23T14:29:09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599" autoAdjust="0"/>
    <p:restoredTop sz="86285" autoAdjust="0"/>
  </p:normalViewPr>
  <p:slideViewPr>
    <p:cSldViewPr snapToGrid="0">
      <p:cViewPr varScale="1">
        <p:scale>
          <a:sx n="105" d="100"/>
          <a:sy n="105" d="100"/>
        </p:scale>
        <p:origin x="72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79" y="92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372E5-D398-4697-BC7A-9E43C3F49675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2DF4B-FA9A-4CED-99B2-71894F4C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DF4B-FA9A-4CED-99B2-71894F4C02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2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DF4B-FA9A-4CED-99B2-71894F4C02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68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DF4B-FA9A-4CED-99B2-71894F4C02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60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DF4B-FA9A-4CED-99B2-71894F4C02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0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DF4B-FA9A-4CED-99B2-71894F4C02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29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DF4B-FA9A-4CED-99B2-71894F4C02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5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DF4B-FA9A-4CED-99B2-71894F4C02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45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DF4B-FA9A-4CED-99B2-71894F4C02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DF4B-FA9A-4CED-99B2-71894F4C02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DF4B-FA9A-4CED-99B2-71894F4C02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4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DF4B-FA9A-4CED-99B2-71894F4C02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00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DF4B-FA9A-4CED-99B2-71894F4C02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2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DF4B-FA9A-4CED-99B2-71894F4C02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6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2DF4B-FA9A-4CED-99B2-71894F4C02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9496-DB49-49ED-8537-5CFC9DCA7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1EE36-4045-4345-BFC2-483EC20BE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>
                <a:latin typeface="Futura PT Cond Bold" panose="020B080602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5310B96-5457-4C96-8400-3EC32F31A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mrc</a:t>
            </a:r>
            <a:r>
              <a:rPr lang="en-US" dirty="0"/>
              <a:t>&gt;@</a:t>
            </a:r>
            <a:r>
              <a:rPr lang="en-US" dirty="0" err="1"/>
              <a:t>all_metadata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1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208C-6E19-41F0-8DC8-D3DC50E5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92A64-5CA4-44D4-82E0-1F115C1D3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B5F5-4607-4841-BBF4-692219B5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6739B-94D6-42DA-AB08-025F9DC098F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BF3CB-62A4-4A9D-AFD3-63295370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mrc</a:t>
            </a:r>
            <a:r>
              <a:rPr lang="en-US" dirty="0"/>
              <a:t>&gt;@</a:t>
            </a:r>
            <a:r>
              <a:rPr lang="en-US" dirty="0" err="1"/>
              <a:t>all_metadata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E3275-5F3C-41A5-852F-FDCC05D5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3ABC5-AAC0-4680-8A9B-48DF3068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1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CEF70-8FD9-479A-BF09-F2F61D78E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00D72-AEBF-45B8-AE40-299F39B44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778E5-B907-463B-8895-0ED349F0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6739B-94D6-42DA-AB08-025F9DC098F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7D423-7B72-4AAD-A197-589A9E54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mrc</a:t>
            </a:r>
            <a:r>
              <a:rPr lang="en-US" dirty="0"/>
              <a:t>&gt;@</a:t>
            </a:r>
            <a:r>
              <a:rPr lang="en-US" dirty="0" err="1"/>
              <a:t>all_metadata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CFD26-89C7-4870-AD69-1B82791E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3ABC5-AAC0-4680-8A9B-48DF3068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8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AA10-28C5-47D8-B89B-5AF2182E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0D301-535E-4A5A-8572-D52BE04E0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FB89B-3006-40E9-9776-4707AADB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6739B-94D6-42DA-AB08-025F9DC098F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3CFAB-9C89-4EEE-9C16-9FCCBFF0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mrc</a:t>
            </a:r>
            <a:r>
              <a:rPr lang="en-US" dirty="0"/>
              <a:t>&gt;@</a:t>
            </a:r>
            <a:r>
              <a:rPr lang="en-US" dirty="0" err="1"/>
              <a:t>all_metadata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78BF0-A924-4CEC-A114-F1BDAF46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3ABC5-AAC0-4680-8A9B-48DF3068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6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1251-CFAA-4A2E-894C-D9BFF04E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174DD-9536-453D-92B1-AACDC464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0EBC-7AD3-4147-9AB7-8951371C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6739B-94D6-42DA-AB08-025F9DC098F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C007F-188F-4BE6-B9BB-3F55CFE7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mrc</a:t>
            </a:r>
            <a:r>
              <a:rPr lang="en-US" dirty="0"/>
              <a:t>&gt;@</a:t>
            </a:r>
            <a:r>
              <a:rPr lang="en-US" dirty="0" err="1"/>
              <a:t>all_metadata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51AB6-CF2B-4ABE-8307-A83CE20E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3ABC5-AAC0-4680-8A9B-48DF3068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FB5C-5F9E-4B0F-8055-18A49B9A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23449-9F43-421F-892B-8993F682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32449-92F8-4AF3-8D52-C4DB7716D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A5C93-B4F7-4E73-AE91-809632D0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6739B-94D6-42DA-AB08-025F9DC098F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4281D-F73A-4A0E-85FE-3CB86F17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mrc</a:t>
            </a:r>
            <a:r>
              <a:rPr lang="en-US" dirty="0"/>
              <a:t>&gt;@</a:t>
            </a:r>
            <a:r>
              <a:rPr lang="en-US" dirty="0" err="1"/>
              <a:t>all_metadata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108FE-C271-4AC1-BAF1-635E9F10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3ABC5-AAC0-4680-8A9B-48DF3068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F980-5BD2-48D6-8029-DA5380001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98204-5D91-445E-886D-265B21816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6BAE5-4B15-45F9-A251-D1D147E64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2B7B8F-4315-45FF-97EE-0C79CDBC3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B543F-F303-4A92-A519-66BB66EFE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B76FD-55DA-4892-9B46-72677A57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6739B-94D6-42DA-AB08-025F9DC098F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D78F5D-739D-41F3-8DFA-81601D22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mrc</a:t>
            </a:r>
            <a:r>
              <a:rPr lang="en-US" dirty="0"/>
              <a:t>&gt;@</a:t>
            </a:r>
            <a:r>
              <a:rPr lang="en-US" dirty="0" err="1"/>
              <a:t>all_metadata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9B3A08-7CDE-4801-B07B-349E4F0D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3ABC5-AAC0-4680-8A9B-48DF3068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E971-45AF-45B3-980A-2CE18B6D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1BA0A9-A0A9-4AC7-A91B-CB0BF6A6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6739B-94D6-42DA-AB08-025F9DC098F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A7D1F-D481-4B5C-8682-A19E5986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mrc</a:t>
            </a:r>
            <a:r>
              <a:rPr lang="en-US" dirty="0"/>
              <a:t>&gt;@</a:t>
            </a:r>
            <a:r>
              <a:rPr lang="en-US" dirty="0" err="1"/>
              <a:t>all_metadata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4EF07-F40A-40AC-8619-CCE7781E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3ABC5-AAC0-4680-8A9B-48DF3068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9440B-0811-437D-9C84-8327D33F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6739B-94D6-42DA-AB08-025F9DC098F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08055-0B61-4103-813B-AD2C174C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mrc</a:t>
            </a:r>
            <a:r>
              <a:rPr lang="en-US" dirty="0"/>
              <a:t>&gt;@</a:t>
            </a:r>
            <a:r>
              <a:rPr lang="en-US" dirty="0" err="1"/>
              <a:t>all_metadata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D7E1D-D02A-41F8-9277-69272C5B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3ABC5-AAC0-4680-8A9B-48DF3068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8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678B-7604-44C1-8033-11CEF0EF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C1DE-E20B-4885-8172-2BBBEA02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C3486-9824-4FF0-8024-68EAA3253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C95CA-C257-461F-B87C-C479CF09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6739B-94D6-42DA-AB08-025F9DC098F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A71EB-7EEB-4107-AF20-9A027FB8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mrc</a:t>
            </a:r>
            <a:r>
              <a:rPr lang="en-US" dirty="0"/>
              <a:t>&gt;@</a:t>
            </a:r>
            <a:r>
              <a:rPr lang="en-US" dirty="0" err="1"/>
              <a:t>all_metadata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866F4-4F40-409E-94F5-09BA66D9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3ABC5-AAC0-4680-8A9B-48DF3068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7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BF83-5EEC-446F-9DAA-AB4185BC5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A58B9-1A8E-4235-8C9B-D09C0C1FF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CB5D3-5609-43BD-AEA2-9E96E2016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FC90E-563E-4EDD-A63C-F77B6158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D6739B-94D6-42DA-AB08-025F9DC098F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0E327-ADD0-4750-B7E2-A67CE099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mrc</a:t>
            </a:r>
            <a:r>
              <a:rPr lang="en-US" dirty="0"/>
              <a:t>&gt;@</a:t>
            </a:r>
            <a:r>
              <a:rPr lang="en-US" dirty="0" err="1"/>
              <a:t>all_metadata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6EF76-23B8-4E9F-B528-04696EFE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3ABC5-AAC0-4680-8A9B-48DF3068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1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A69792-A0D6-4396-8D49-31B2D310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48E95-01DA-4EF4-98D3-D87AAA965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EF29D-29A9-4BC8-8D3D-9F7AB7C30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mrc</a:t>
            </a:r>
            <a:r>
              <a:rPr lang="en-US" dirty="0"/>
              <a:t>&gt;@</a:t>
            </a:r>
            <a:r>
              <a:rPr lang="en-US" dirty="0" err="1"/>
              <a:t>all_metadata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8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07294D"/>
          </a:solidFill>
          <a:latin typeface="Futura PT Cond Bold" panose="020B080602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ital.library.unt.edu/ark:/67531/metadc28359/m2/1/high_res_d/ARK_for_persistent_ID.pdf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inaryinstruments.org/lovelace-analytical-engine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peter.logan@temple.edu" TargetMode="External"/><Relationship Id="rId3" Type="http://schemas.openxmlformats.org/officeDocument/2006/relationships/hyperlink" Target="mailto:mkelley@drexel.edu" TargetMode="External"/><Relationship Id="rId7" Type="http://schemas.openxmlformats.org/officeDocument/2006/relationships/hyperlink" Target="mailto:jpb357@drexel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mg383@drexel.edu" TargetMode="External"/><Relationship Id="rId5" Type="http://schemas.openxmlformats.org/officeDocument/2006/relationships/hyperlink" Target="mailto:cr625@drexel.edu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mailto:jg3243@drexel.edu" TargetMode="External"/><Relationship Id="rId9" Type="http://schemas.openxmlformats.org/officeDocument/2006/relationships/hyperlink" Target="mailto:jak@ucop.edu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datatracker.ietf.org/doc/draft-kunze-ark/" TargetMode="External"/><Relationship Id="rId7" Type="http://schemas.openxmlformats.org/officeDocument/2006/relationships/hyperlink" Target="https://digital.library.unt.edu/ark:/67531/metadc28359/m2/1/high_res_d/ARK_for_persistent_ID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id.cdlib.org/" TargetMode="External"/><Relationship Id="rId5" Type="http://schemas.openxmlformats.org/officeDocument/2006/relationships/hyperlink" Target="https://metacpan.org/pod/distribution/Noid/noid" TargetMode="External"/><Relationship Id="rId4" Type="http://schemas.openxmlformats.org/officeDocument/2006/relationships/hyperlink" Target="https://wiki.lyrasis.org/display/ARKs/ARKs+in+the+Open+Projec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jpb357@drexel.edu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smg383@drexel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r625@drexel.edu" TargetMode="External"/><Relationship Id="rId11" Type="http://schemas.openxmlformats.org/officeDocument/2006/relationships/image" Target="../media/image4.png"/><Relationship Id="rId5" Type="http://schemas.openxmlformats.org/officeDocument/2006/relationships/hyperlink" Target="mailto:jg3243@drexel.edu" TargetMode="External"/><Relationship Id="rId10" Type="http://schemas.openxmlformats.org/officeDocument/2006/relationships/hyperlink" Target="mailto:jak@ucop.edu" TargetMode="External"/><Relationship Id="rId4" Type="http://schemas.openxmlformats.org/officeDocument/2006/relationships/hyperlink" Target="mailto:mkelly@drexel.edu" TargetMode="External"/><Relationship Id="rId9" Type="http://schemas.openxmlformats.org/officeDocument/2006/relationships/hyperlink" Target="mailto:peter.logan@templ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P_Aristotle_grey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BARCA_102x120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kunze-ar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87B3F-BEC7-4F90-B7C4-EA777ACDB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/>
          </a:bodyPr>
          <a:lstStyle/>
          <a:p>
            <a:r>
              <a:rPr lang="en-US" sz="4300" dirty="0">
                <a:solidFill>
                  <a:srgbClr val="FFFFFF"/>
                </a:solidFill>
                <a:latin typeface="Futura PT Cond Bold"/>
              </a:rPr>
              <a:t>A Computational approach</a:t>
            </a:r>
            <a:br>
              <a:rPr lang="en-US" sz="4300" dirty="0">
                <a:solidFill>
                  <a:srgbClr val="FFFFFF"/>
                </a:solidFill>
                <a:latin typeface="Futura PT Cond Bold"/>
              </a:rPr>
            </a:br>
            <a:r>
              <a:rPr lang="en-US" sz="4300" dirty="0">
                <a:solidFill>
                  <a:srgbClr val="FFFFFF"/>
                </a:solidFill>
                <a:latin typeface="Futura PT Cond Bold"/>
              </a:rPr>
              <a:t>to historical ontologies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CCB68-B434-4F72-B792-157E73105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273" y="4219360"/>
            <a:ext cx="10278319" cy="865639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Archival resource key persistent identifiers for terms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CAC8C-F5A4-4C77-AA99-ED39F09B4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79053"/>
            <a:ext cx="2511770" cy="938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AA7D4-AC95-445C-9410-03C9BC416100}"/>
              </a:ext>
            </a:extLst>
          </p:cNvPr>
          <p:cNvSpPr txBox="1"/>
          <p:nvPr/>
        </p:nvSpPr>
        <p:spPr>
          <a:xfrm>
            <a:off x="2171700" y="4965700"/>
            <a:ext cx="74295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Computational Archival Science (CAS) Workshop</a:t>
            </a:r>
          </a:p>
          <a:p>
            <a:pPr algn="ctr"/>
            <a:r>
              <a:rPr lang="en-US" dirty="0">
                <a:cs typeface="Arial"/>
              </a:rPr>
              <a:t>IEEE </a:t>
            </a:r>
            <a:r>
              <a:rPr lang="en-US" dirty="0" err="1">
                <a:cs typeface="Arial"/>
              </a:rPr>
              <a:t>BigData</a:t>
            </a:r>
            <a:r>
              <a:rPr lang="en-US" dirty="0">
                <a:cs typeface="Arial"/>
              </a:rPr>
              <a:t> 2020</a:t>
            </a:r>
          </a:p>
          <a:p>
            <a:pPr algn="ctr"/>
            <a:r>
              <a:rPr lang="en-US" dirty="0">
                <a:cs typeface="Arial"/>
              </a:rPr>
              <a:t>December 12, 2020</a:t>
            </a:r>
          </a:p>
          <a:p>
            <a:pPr algn="ctr"/>
            <a:endParaRPr lang="en-US" dirty="0">
              <a:cs typeface="Arial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8E657F1-55B1-47B3-B03E-48064900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&lt;mrc&gt;@all_metadata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2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8A5584-B823-4C04-BF1C-8751B6E62500}"/>
              </a:ext>
            </a:extLst>
          </p:cNvPr>
          <p:cNvSpPr/>
          <p:nvPr/>
        </p:nvSpPr>
        <p:spPr>
          <a:xfrm>
            <a:off x="101600" y="5727700"/>
            <a:ext cx="2959100" cy="100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48378-9AFF-48B0-9137-4271F1A3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ARKS and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80AB260-C46B-4BB2-A836-E83E4F68C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6" y="1690688"/>
            <a:ext cx="8374028" cy="46410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49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FF70-B3AE-472B-950D-97D79C05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University of north Texas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AFBCB9-A345-4832-92B8-804C02A9D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589" y="1489564"/>
            <a:ext cx="5778411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E055E5-6A15-4692-A9E4-C073C0693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384" y="1489564"/>
            <a:ext cx="6090293" cy="3855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CBCF43-7EF2-416F-8ABE-2C567537D2A1}"/>
              </a:ext>
            </a:extLst>
          </p:cNvPr>
          <p:cNvSpPr txBox="1"/>
          <p:nvPr/>
        </p:nvSpPr>
        <p:spPr>
          <a:xfrm>
            <a:off x="317589" y="6581001"/>
            <a:ext cx="3141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5"/>
              </a:rPr>
              <a:t>University of Texas Digital Libraries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D70FA-4C72-439A-84F4-2CFF957789CA}"/>
              </a:ext>
            </a:extLst>
          </p:cNvPr>
          <p:cNvSpPr txBox="1"/>
          <p:nvPr/>
        </p:nvSpPr>
        <p:spPr>
          <a:xfrm>
            <a:off x="5627762" y="5504022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81045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70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abbage-analytical-engine">
            <a:extLst>
              <a:ext uri="{FF2B5EF4-FFF2-40B4-BE49-F238E27FC236}">
                <a16:creationId xmlns:a16="http://schemas.microsoft.com/office/drawing/2014/main" id="{982B4E08-F61D-4457-97A1-BCF698D7EF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7" r="3" b="11434"/>
          <a:stretch/>
        </p:blipFill>
        <p:spPr bwMode="auto">
          <a:xfrm>
            <a:off x="-1" y="10"/>
            <a:ext cx="12228129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8" name="Group 7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2" name="Freeform: Shape 74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77" name="Freeform: Shape 76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A477F4-C729-4B9C-A956-C1BB04D1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2"/>
                </a:solidFill>
                <a:latin typeface="+mj-lt"/>
              </a:rPr>
              <a:t>Future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2B3B7-0786-4C90-BFBD-5D685E2A13DA}"/>
              </a:ext>
            </a:extLst>
          </p:cNvPr>
          <p:cNvSpPr txBox="1"/>
          <p:nvPr/>
        </p:nvSpPr>
        <p:spPr>
          <a:xfrm>
            <a:off x="8322493" y="3936648"/>
            <a:ext cx="4926411" cy="410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>
                <a:solidFill>
                  <a:schemeClr val="tx2"/>
                </a:solidFill>
                <a:hlinkClick r:id="rId4"/>
              </a:rPr>
              <a:t>Source: Museum of Imaginary Musical Instruments</a:t>
            </a:r>
            <a:endParaRPr lang="en-US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4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EC68EA-97C1-404B-8AFD-CCE32219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Q&amp;A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D6448B3-C8E6-44A5-8412-2154FC946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581190"/>
              </p:ext>
            </p:extLst>
          </p:nvPr>
        </p:nvGraphicFramePr>
        <p:xfrm>
          <a:off x="2343727" y="1235363"/>
          <a:ext cx="6670756" cy="5178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530">
                  <a:extLst>
                    <a:ext uri="{9D8B030D-6E8A-4147-A177-3AD203B41FA5}">
                      <a16:colId xmlns:a16="http://schemas.microsoft.com/office/drawing/2014/main" val="1235613022"/>
                    </a:ext>
                  </a:extLst>
                </a:gridCol>
                <a:gridCol w="3274226">
                  <a:extLst>
                    <a:ext uri="{9D8B030D-6E8A-4147-A177-3AD203B41FA5}">
                      <a16:colId xmlns:a16="http://schemas.microsoft.com/office/drawing/2014/main" val="1177706539"/>
                    </a:ext>
                  </a:extLst>
                </a:gridCol>
              </a:tblGrid>
              <a:tr h="1402126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Mat Kelly</a:t>
                      </a:r>
                    </a:p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Assistant Professor, Information Science</a:t>
                      </a:r>
                    </a:p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College of Computing and Informatics</a:t>
                      </a:r>
                    </a:p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Drexel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accent3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mkelly@drexel.edu</a:t>
                      </a:r>
                      <a:endParaRPr lang="en-US" sz="1300" b="1" dirty="0">
                        <a:solidFill>
                          <a:schemeClr val="accent3"/>
                        </a:solidFill>
                      </a:endParaRPr>
                    </a:p>
                    <a:p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Jane Greenberg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Alice B. Kroeger Professor and Director, Metadata Research Center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College of Computing and Informatics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Drexel University</a:t>
                      </a:r>
                    </a:p>
                    <a:p>
                      <a:r>
                        <a:rPr lang="en-US" sz="1300" b="1">
                          <a:solidFill>
                            <a:schemeClr val="accent3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jg3243@drexel.edu</a:t>
                      </a:r>
                      <a:endParaRPr lang="en-US" sz="1300" b="1">
                        <a:solidFill>
                          <a:schemeClr val="accent3"/>
                        </a:solidFill>
                      </a:endParaRP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08181"/>
                  </a:ext>
                </a:extLst>
              </a:tr>
              <a:tr h="1235432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Christopher Rauch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College of Computing and Informatics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Research Assistant at CCI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Drexel University</a:t>
                      </a:r>
                    </a:p>
                    <a:p>
                      <a:r>
                        <a:rPr lang="en-US" sz="1300" b="1">
                          <a:solidFill>
                            <a:schemeClr val="accent3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cr625@drexel.edu</a:t>
                      </a:r>
                      <a:endParaRPr lang="en-US" sz="1300" b="1">
                        <a:solidFill>
                          <a:schemeClr val="accent3"/>
                        </a:solidFill>
                      </a:endParaRP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Sam Grabus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Research Assistant, MRC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LEADING Project Manager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College of Computing and Informatics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Drexel University</a:t>
                      </a:r>
                    </a:p>
                    <a:p>
                      <a:r>
                        <a:rPr lang="en-US" sz="1300" b="1">
                          <a:solidFill>
                            <a:schemeClr val="accent3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smg383@drexel.edu</a:t>
                      </a:r>
                      <a:endParaRPr lang="en-US" sz="1300" b="1">
                        <a:solidFill>
                          <a:schemeClr val="accent3"/>
                        </a:solidFill>
                      </a:endParaRPr>
                    </a:p>
                    <a:p>
                      <a:endParaRPr lang="en-US" sz="1300" b="1">
                        <a:solidFill>
                          <a:schemeClr val="bg1"/>
                        </a:solidFill>
                      </a:endParaRP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711317"/>
                  </a:ext>
                </a:extLst>
              </a:tr>
              <a:tr h="902064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Joan Boone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Senior Research Analyst and Instructor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College of Computing and Informatics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Drexel University</a:t>
                      </a:r>
                    </a:p>
                    <a:p>
                      <a:r>
                        <a:rPr lang="en-US" sz="1300" b="1">
                          <a:solidFill>
                            <a:schemeClr val="accent3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jpb357@drexel.edu</a:t>
                      </a:r>
                      <a:r>
                        <a:rPr lang="en-US" sz="1300" b="1">
                          <a:solidFill>
                            <a:schemeClr val="accent3"/>
                          </a:solidFill>
                        </a:rPr>
                        <a:t> </a:t>
                      </a: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>
                        <a:solidFill>
                          <a:schemeClr val="accent3"/>
                        </a:solidFill>
                      </a:endParaRP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647742"/>
                  </a:ext>
                </a:extLst>
              </a:tr>
              <a:tr h="1078556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Peter Logan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Professor Emeritus and Director of Digital Scholarship Center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Temple University</a:t>
                      </a:r>
                    </a:p>
                    <a:p>
                      <a:r>
                        <a:rPr lang="en-US" sz="1300" b="1">
                          <a:solidFill>
                            <a:schemeClr val="accent3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peter.logan@temple.edu</a:t>
                      </a:r>
                      <a:endParaRPr lang="en-US" sz="1300" b="1">
                        <a:solidFill>
                          <a:schemeClr val="accent3"/>
                        </a:solidFill>
                      </a:endParaRP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John Kunze</a:t>
                      </a:r>
                    </a:p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Identifier Systems Architect</a:t>
                      </a:r>
                    </a:p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California Digital Library</a:t>
                      </a:r>
                    </a:p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University of California, Berkeley</a:t>
                      </a:r>
                    </a:p>
                    <a:p>
                      <a:r>
                        <a:rPr lang="en-US" sz="1300" b="1" dirty="0">
                          <a:solidFill>
                            <a:schemeClr val="accent3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jak@ucop.edu</a:t>
                      </a:r>
                      <a:r>
                        <a:rPr lang="en-US" sz="1300" b="1" dirty="0">
                          <a:solidFill>
                            <a:schemeClr val="accent3"/>
                          </a:solidFill>
                        </a:rPr>
                        <a:t> </a:t>
                      </a:r>
                    </a:p>
                    <a:p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43075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ADBFA146-5EC4-44DF-8FB8-F09B1316A1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9002" y="4107474"/>
            <a:ext cx="25241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8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B80C-6C77-48F7-8BC3-DE6F8602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51C0-6CF8-4153-A372-4AEEAA17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2229"/>
            <a:ext cx="10711249" cy="4674734"/>
          </a:xfrm>
        </p:spPr>
        <p:txBody>
          <a:bodyPr>
            <a:normAutofit fontScale="92500" lnSpcReduction="10000"/>
          </a:bodyPr>
          <a:lstStyle/>
          <a:p>
            <a:r>
              <a:rPr lang="en-US" err="1"/>
              <a:t>IETF</a:t>
            </a:r>
            <a:r>
              <a:rPr lang="en-US"/>
              <a:t> Draft ARK specification: </a:t>
            </a:r>
            <a:r>
              <a:rPr lang="en-US">
                <a:hlinkClick r:id="rId3"/>
              </a:rPr>
              <a:t>https://datatracker.ietf.org/doc/draft-kunze-ark</a:t>
            </a:r>
            <a:endParaRPr lang="en-US"/>
          </a:p>
          <a:p>
            <a:r>
              <a:rPr lang="en-US" err="1"/>
              <a:t>ARKs</a:t>
            </a:r>
            <a:r>
              <a:rPr lang="en-US"/>
              <a:t> in the Open Project: </a:t>
            </a:r>
            <a:r>
              <a:rPr lang="en-US">
                <a:hlinkClick r:id="rId4"/>
              </a:rPr>
              <a:t>https://wiki.lyrasis.org/display/ARKs/ARKs+in+the+Open+Project</a:t>
            </a:r>
            <a:endParaRPr lang="en-US"/>
          </a:p>
          <a:p>
            <a:r>
              <a:rPr lang="en-US" err="1"/>
              <a:t>noid</a:t>
            </a:r>
            <a:r>
              <a:rPr lang="en-US"/>
              <a:t> utility: </a:t>
            </a:r>
            <a:r>
              <a:rPr lang="en-US">
                <a:hlinkClick r:id="rId5"/>
              </a:rPr>
              <a:t>https://metacpan.org/pod/distribution/Noid/noid</a:t>
            </a:r>
            <a:endParaRPr lang="en-US"/>
          </a:p>
          <a:p>
            <a:r>
              <a:rPr lang="en-US"/>
              <a:t>Register a NAAN: </a:t>
            </a:r>
          </a:p>
          <a:p>
            <a:r>
              <a:rPr lang="en-US"/>
              <a:t>Create an ARK: </a:t>
            </a:r>
            <a:r>
              <a:rPr lang="en-US">
                <a:hlinkClick r:id="rId6"/>
              </a:rPr>
              <a:t>https://ezid.cdlib.org</a:t>
            </a:r>
            <a:r>
              <a:rPr lang="en-US"/>
              <a:t> </a:t>
            </a:r>
          </a:p>
          <a:p>
            <a:r>
              <a:rPr lang="en-US"/>
              <a:t>University of North Texas Digital Libraries ARK Presentation</a:t>
            </a:r>
          </a:p>
          <a:p>
            <a:pPr marL="0" indent="0">
              <a:buNone/>
            </a:pPr>
            <a:r>
              <a:rPr lang="en-US">
                <a:hlinkClick r:id="rId7"/>
              </a:rPr>
              <a:t>https://digital.library.unt.edu/ark:/67531/metadc28359/m2/1/high_res_d/ARK_for_persistent_ID.pdf</a:t>
            </a: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C40BA-27B9-4B9C-B465-04BA99BC8A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3159"/>
          <a:stretch/>
        </p:blipFill>
        <p:spPr>
          <a:xfrm>
            <a:off x="0" y="5844873"/>
            <a:ext cx="2512088" cy="9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582A77EA-F90D-4121-B364-4B8F199B9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565655"/>
              </p:ext>
            </p:extLst>
          </p:nvPr>
        </p:nvGraphicFramePr>
        <p:xfrm>
          <a:off x="2273300" y="698500"/>
          <a:ext cx="7341301" cy="544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950">
                  <a:extLst>
                    <a:ext uri="{9D8B030D-6E8A-4147-A177-3AD203B41FA5}">
                      <a16:colId xmlns:a16="http://schemas.microsoft.com/office/drawing/2014/main" val="1235613022"/>
                    </a:ext>
                  </a:extLst>
                </a:gridCol>
                <a:gridCol w="3603351">
                  <a:extLst>
                    <a:ext uri="{9D8B030D-6E8A-4147-A177-3AD203B41FA5}">
                      <a16:colId xmlns:a16="http://schemas.microsoft.com/office/drawing/2014/main" val="1177706539"/>
                    </a:ext>
                  </a:extLst>
                </a:gridCol>
              </a:tblGrid>
              <a:tr h="1653861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Mat Kelly</a:t>
                      </a:r>
                    </a:p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Assistant Professor, Information Science</a:t>
                      </a:r>
                    </a:p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College of Computing and Informatics</a:t>
                      </a:r>
                    </a:p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Drexel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accent3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mkelly@drexel.edu</a:t>
                      </a:r>
                      <a:endParaRPr lang="en-US" sz="1300" b="1" dirty="0">
                        <a:solidFill>
                          <a:schemeClr val="accent3"/>
                        </a:solidFill>
                      </a:endParaRPr>
                    </a:p>
                    <a:p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Jane Greenberg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Alice B. Kroeger Professor and Director, Metadata Research Center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College of Computing and Informatics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Drexel University</a:t>
                      </a:r>
                    </a:p>
                    <a:p>
                      <a:r>
                        <a:rPr lang="en-US" sz="1300" b="1">
                          <a:solidFill>
                            <a:schemeClr val="accent3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jg3243@drexel.edu</a:t>
                      </a:r>
                      <a:endParaRPr lang="en-US" sz="1300" b="1">
                        <a:solidFill>
                          <a:schemeClr val="accent3"/>
                        </a:solidFill>
                      </a:endParaRP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08181"/>
                  </a:ext>
                </a:extLst>
              </a:tr>
              <a:tr h="1076745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Christopher Rauch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College of Computing and Informatics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Research Assistant at CCI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Drexel University</a:t>
                      </a:r>
                    </a:p>
                    <a:p>
                      <a:r>
                        <a:rPr lang="en-US" sz="1300" b="1">
                          <a:solidFill>
                            <a:schemeClr val="accent3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cr625@drexel.edu</a:t>
                      </a:r>
                      <a:endParaRPr lang="en-US" sz="1300" b="1">
                        <a:solidFill>
                          <a:schemeClr val="accent3"/>
                        </a:solidFill>
                      </a:endParaRP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Sam Grabus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Research Assistant, MRC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LEADING Project Manager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College of Computing and Informatics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Drexel University</a:t>
                      </a:r>
                    </a:p>
                    <a:p>
                      <a:r>
                        <a:rPr lang="en-US" sz="1300" b="1">
                          <a:solidFill>
                            <a:schemeClr val="accent3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smg383@drexel.edu</a:t>
                      </a:r>
                      <a:endParaRPr lang="en-US" sz="1300" b="1">
                        <a:solidFill>
                          <a:schemeClr val="accent3"/>
                        </a:solidFill>
                      </a:endParaRPr>
                    </a:p>
                    <a:p>
                      <a:endParaRPr lang="en-US" sz="1300" b="1">
                        <a:solidFill>
                          <a:schemeClr val="bg1"/>
                        </a:solidFill>
                      </a:endParaRP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711317"/>
                  </a:ext>
                </a:extLst>
              </a:tr>
              <a:tr h="307258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Joan Boone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Senior Research Analyst and Instructor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College of Computing and Informatics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Drexel University</a:t>
                      </a:r>
                    </a:p>
                    <a:p>
                      <a:r>
                        <a:rPr lang="en-US" sz="1300" b="1">
                          <a:solidFill>
                            <a:schemeClr val="accent3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jpb357@drexel.edu</a:t>
                      </a:r>
                      <a:r>
                        <a:rPr lang="en-US" sz="1300" b="1">
                          <a:solidFill>
                            <a:schemeClr val="accent3"/>
                          </a:solidFill>
                        </a:rPr>
                        <a:t> </a:t>
                      </a: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>
                        <a:solidFill>
                          <a:schemeClr val="accent3"/>
                        </a:solidFill>
                      </a:endParaRP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647742"/>
                  </a:ext>
                </a:extLst>
              </a:tr>
              <a:tr h="1269117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Peter Logan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Professor Emeritus and Director of Digital Scholarship Center</a:t>
                      </a:r>
                    </a:p>
                    <a:p>
                      <a:r>
                        <a:rPr lang="en-US" sz="1300" b="1">
                          <a:solidFill>
                            <a:schemeClr val="bg1"/>
                          </a:solidFill>
                        </a:rPr>
                        <a:t>Temple University</a:t>
                      </a:r>
                    </a:p>
                    <a:p>
                      <a:r>
                        <a:rPr lang="en-US" sz="1300" b="1">
                          <a:solidFill>
                            <a:schemeClr val="accent3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peter.logan@temple.edu</a:t>
                      </a:r>
                      <a:endParaRPr lang="en-US" sz="1300" b="1">
                        <a:solidFill>
                          <a:schemeClr val="accent3"/>
                        </a:solidFill>
                      </a:endParaRP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John Kunze</a:t>
                      </a:r>
                    </a:p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Identifier Systems Architect</a:t>
                      </a:r>
                    </a:p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California Digital Library</a:t>
                      </a:r>
                    </a:p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University of California, Berkeley</a:t>
                      </a:r>
                    </a:p>
                    <a:p>
                      <a:r>
                        <a:rPr lang="en-US" sz="1300" b="1" dirty="0">
                          <a:solidFill>
                            <a:schemeClr val="accent3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jak@ucop.edu</a:t>
                      </a:r>
                      <a:r>
                        <a:rPr lang="en-US" sz="1300" b="1" dirty="0">
                          <a:solidFill>
                            <a:schemeClr val="accent3"/>
                          </a:solidFill>
                        </a:rPr>
                        <a:t> </a:t>
                      </a:r>
                    </a:p>
                    <a:p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70090" marR="70090" marT="35045" marB="3504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43075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A6668CD7-D5AB-4850-8FCB-C8E0003087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2796" y="3865730"/>
            <a:ext cx="2511770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8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6E99-C634-4918-BB3A-A18B7FD0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3" y="1783959"/>
            <a:ext cx="472738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>
                <a:solidFill>
                  <a:schemeClr val="tx1"/>
                </a:solidFill>
                <a:latin typeface="+mj-lt"/>
              </a:rPr>
              <a:t>Why </a:t>
            </a:r>
            <a:br>
              <a:rPr lang="en-US" sz="4600" dirty="0">
                <a:solidFill>
                  <a:schemeClr val="tx1"/>
                </a:solidFill>
                <a:latin typeface="+mj-lt"/>
              </a:rPr>
            </a:br>
            <a:r>
              <a:rPr lang="en-US" sz="4600" dirty="0">
                <a:solidFill>
                  <a:schemeClr val="tx1"/>
                </a:solidFill>
                <a:latin typeface="+mj-lt"/>
              </a:rPr>
              <a:t>historical</a:t>
            </a:r>
            <a:br>
              <a:rPr lang="en-US" sz="4600" dirty="0">
                <a:solidFill>
                  <a:schemeClr val="tx1"/>
                </a:solidFill>
                <a:latin typeface="+mj-lt"/>
              </a:rPr>
            </a:br>
            <a:r>
              <a:rPr lang="en-US" sz="4600" dirty="0">
                <a:solidFill>
                  <a:schemeClr val="tx1"/>
                </a:solidFill>
                <a:latin typeface="+mj-lt"/>
              </a:rPr>
              <a:t>ontologies</a:t>
            </a:r>
            <a:br>
              <a:rPr lang="en-US" sz="4600" dirty="0">
                <a:solidFill>
                  <a:schemeClr val="tx1"/>
                </a:solidFill>
                <a:latin typeface="+mj-lt"/>
              </a:rPr>
            </a:br>
            <a:r>
              <a:rPr lang="en-US" sz="4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3820C7-45CA-4F18-905D-0C4B8CAF7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88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4AF857-0F60-4C78-BE69-9119EA2E13F7}"/>
              </a:ext>
            </a:extLst>
          </p:cNvPr>
          <p:cNvSpPr/>
          <p:nvPr/>
        </p:nvSpPr>
        <p:spPr>
          <a:xfrm>
            <a:off x="180109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/>
              <a:t>CC BY-SA 3.0, via </a:t>
            </a:r>
            <a:r>
              <a:rPr lang="en-US" sz="1200">
                <a:hlinkClick r:id="rId4"/>
              </a:rPr>
              <a:t>Wikimedia Commons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01280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3CE7-C1BC-4BF8-9CAE-1399112D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of congress subject headings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D0B7ED-CEEE-406A-85C2-52F82150B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4599" y="1253331"/>
            <a:ext cx="792280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9417F-D3F1-4828-B38F-47785A79AA2C}"/>
              </a:ext>
            </a:extLst>
          </p:cNvPr>
          <p:cNvSpPr txBox="1"/>
          <p:nvPr/>
        </p:nvSpPr>
        <p:spPr>
          <a:xfrm>
            <a:off x="295794" y="6172200"/>
            <a:ext cx="3677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Source: Pascua, Greenberg, Logan, Boone NKOS 2019</a:t>
            </a:r>
          </a:p>
        </p:txBody>
      </p:sp>
    </p:spTree>
    <p:extLst>
      <p:ext uri="{BB962C8B-B14F-4D97-AF65-F5344CB8AC3E}">
        <p14:creationId xmlns:p14="http://schemas.microsoft.com/office/powerpoint/2010/main" val="244779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CB099-4C15-4CCA-AD13-D40BFED2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tx1"/>
                </a:solidFill>
                <a:latin typeface="+mj-lt"/>
              </a:rPr>
              <a:t>What is an ark?</a:t>
            </a:r>
          </a:p>
        </p:txBody>
      </p:sp>
      <p:sp>
        <p:nvSpPr>
          <p:cNvPr id="57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stone&#10;&#10;Description automatically generated">
            <a:extLst>
              <a:ext uri="{FF2B5EF4-FFF2-40B4-BE49-F238E27FC236}">
                <a16:creationId xmlns:a16="http://schemas.microsoft.com/office/drawing/2014/main" id="{B4B30C9F-DFAF-407F-8C60-BF3919562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1DE638-977E-4392-A1D8-A51967638C8B}"/>
              </a:ext>
            </a:extLst>
          </p:cNvPr>
          <p:cNvSpPr txBox="1"/>
          <p:nvPr/>
        </p:nvSpPr>
        <p:spPr>
          <a:xfrm>
            <a:off x="3581400" y="6264853"/>
            <a:ext cx="3815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CC BY-SA 3.0 </a:t>
            </a:r>
            <a:r>
              <a:rPr lang="en-US" sz="1100" err="1"/>
              <a:t>Dorin</a:t>
            </a:r>
            <a:r>
              <a:rPr lang="en-US" sz="1100"/>
              <a:t> </a:t>
            </a:r>
            <a:r>
              <a:rPr lang="en-US" sz="1100" err="1"/>
              <a:t>Coltofeanu</a:t>
            </a:r>
            <a:r>
              <a:rPr lang="en-US" sz="1100"/>
              <a:t> via </a:t>
            </a:r>
            <a:r>
              <a:rPr lang="en-US" sz="1100">
                <a:hlinkClick r:id="rId4"/>
              </a:rPr>
              <a:t>Wikimedia Commons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05843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AAF3C-C160-4A55-B111-77D51D06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What’s the difference?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0B2E9-C03F-46F1-B9D1-E4BB8C9FC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“[P]</a:t>
            </a:r>
            <a:r>
              <a:rPr lang="en-US" err="1"/>
              <a:t>ersistence</a:t>
            </a:r>
            <a:r>
              <a:rPr lang="en-US"/>
              <a:t> is purely a matter of service and is neither inherent in an object nor conferred on it by a particular naming syntax.”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hlinkClick r:id="rId3"/>
              </a:rPr>
              <a:t>Kunze, 2020, </a:t>
            </a:r>
            <a:r>
              <a:rPr lang="en-US" err="1">
                <a:hlinkClick r:id="rId3"/>
              </a:rPr>
              <a:t>IETF</a:t>
            </a:r>
            <a:r>
              <a:rPr lang="en-US">
                <a:hlinkClick r:id="rId3"/>
              </a:rPr>
              <a:t> Draft Standard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7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9072-AE2D-4056-A50C-2A10C1A2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Ark format</a:t>
            </a:r>
          </a:p>
        </p:txBody>
      </p:sp>
      <p:pic>
        <p:nvPicPr>
          <p:cNvPr id="5" name="Content Placeholder 4" descr="Text, timeline&#10;&#10;Description automatically generated">
            <a:extLst>
              <a:ext uri="{FF2B5EF4-FFF2-40B4-BE49-F238E27FC236}">
                <a16:creationId xmlns:a16="http://schemas.microsoft.com/office/drawing/2014/main" id="{6DB54159-1DB8-4583-8D58-D40B637BE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557"/>
            <a:ext cx="10490162" cy="3463733"/>
          </a:xfrm>
        </p:spPr>
      </p:pic>
    </p:spTree>
    <p:extLst>
      <p:ext uri="{BB962C8B-B14F-4D97-AF65-F5344CB8AC3E}">
        <p14:creationId xmlns:p14="http://schemas.microsoft.com/office/powerpoint/2010/main" val="415836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BC896B-3C7E-441F-8993-12984AF46525}"/>
              </a:ext>
            </a:extLst>
          </p:cNvPr>
          <p:cNvSpPr/>
          <p:nvPr/>
        </p:nvSpPr>
        <p:spPr>
          <a:xfrm>
            <a:off x="838200" y="2757714"/>
            <a:ext cx="10888910" cy="4035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14CFC-0C88-41F0-B40E-A8DBE0C9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Minting arks</a:t>
            </a: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E3801B8-1B9E-4571-9539-1C4168DE4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9" y="1690688"/>
            <a:ext cx="3943900" cy="8573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3C51AD-436C-4E6C-BA54-E5F32A8505ED}"/>
              </a:ext>
            </a:extLst>
          </p:cNvPr>
          <p:cNvSpPr txBox="1"/>
          <p:nvPr/>
        </p:nvSpPr>
        <p:spPr>
          <a:xfrm>
            <a:off x="4632419" y="1934707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noid</a:t>
            </a:r>
            <a:r>
              <a:rPr lang="en-US"/>
              <a:t> - nice opaque identifier generator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F4ACAE-B4FD-4454-8735-4E39FAB5375A}"/>
              </a:ext>
            </a:extLst>
          </p:cNvPr>
          <p:cNvSpPr/>
          <p:nvPr/>
        </p:nvSpPr>
        <p:spPr>
          <a:xfrm>
            <a:off x="838200" y="3016251"/>
            <a:ext cx="10888910" cy="37772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latin typeface="Lucida Console" panose="020B0609040504020204" pitchFamily="49" charset="0"/>
              </a:rPr>
              <a:t>$ </a:t>
            </a:r>
            <a:r>
              <a:rPr lang="en-US" sz="1600" err="1">
                <a:latin typeface="Lucida Console" panose="020B0609040504020204" pitchFamily="49" charset="0"/>
              </a:rPr>
              <a:t>noid</a:t>
            </a:r>
            <a:r>
              <a:rPr lang="en-US" sz="1600">
                <a:latin typeface="Lucida Console" panose="020B0609040504020204" pitchFamily="49" charset="0"/>
              </a:rPr>
              <a:t> </a:t>
            </a:r>
            <a:r>
              <a:rPr lang="en-US" sz="1600" err="1">
                <a:latin typeface="Lucida Console" panose="020B0609040504020204" pitchFamily="49" charset="0"/>
              </a:rPr>
              <a:t>dbcreate</a:t>
            </a:r>
            <a:r>
              <a:rPr lang="en-US" sz="1600">
                <a:latin typeface="Lucida Console" panose="020B0609040504020204" pitchFamily="49" charset="0"/>
              </a:rPr>
              <a:t> b4.reedeedk long 99152 cci.drexel.edu </a:t>
            </a:r>
            <a:r>
              <a:rPr lang="en-US" sz="1600" err="1">
                <a:latin typeface="Lucida Console" panose="020B0609040504020204" pitchFamily="49" charset="0"/>
              </a:rPr>
              <a:t>mrc</a:t>
            </a:r>
            <a:r>
              <a:rPr lang="en-US" sz="1600">
                <a:latin typeface="Lucida Console" panose="020B0609040504020204" pitchFamily="49" charset="0"/>
              </a:rPr>
              <a:t>/</a:t>
            </a:r>
            <a:r>
              <a:rPr lang="en-US" sz="1600" err="1">
                <a:latin typeface="Lucida Console" panose="020B0609040504020204" pitchFamily="49" charset="0"/>
              </a:rPr>
              <a:t>lcsh</a:t>
            </a:r>
            <a:endParaRPr lang="en-US" sz="1600">
              <a:latin typeface="Lucida Console" panose="020B0609040504020204" pitchFamily="49" charset="0"/>
            </a:endParaRPr>
          </a:p>
          <a:p>
            <a:r>
              <a:rPr lang="en-US" sz="1600">
                <a:latin typeface="Lucida Console" panose="020B0609040504020204" pitchFamily="49" charset="0"/>
              </a:rPr>
              <a:t>Created:   minter for 70728100 random identifiers of form b4.reedeedk</a:t>
            </a:r>
          </a:p>
          <a:p>
            <a:r>
              <a:rPr lang="en-US" sz="1600">
                <a:latin typeface="Lucida Console" panose="020B0609040504020204" pitchFamily="49" charset="0"/>
              </a:rPr>
              <a:t>       A </a:t>
            </a:r>
            <a:r>
              <a:rPr lang="en-US" sz="1600" err="1">
                <a:latin typeface="Lucida Console" panose="020B0609040504020204" pitchFamily="49" charset="0"/>
              </a:rPr>
              <a:t>Noid</a:t>
            </a:r>
            <a:r>
              <a:rPr lang="en-US" sz="1600">
                <a:latin typeface="Lucida Console" panose="020B0609040504020204" pitchFamily="49" charset="0"/>
              </a:rPr>
              <a:t> minting and binding database has been created that will bind</a:t>
            </a:r>
          </a:p>
          <a:p>
            <a:r>
              <a:rPr lang="en-US" sz="1600">
                <a:latin typeface="Lucida Console" panose="020B0609040504020204" pitchFamily="49" charset="0"/>
              </a:rPr>
              <a:t>       and mint 70,728,100 identifiers with the template "b4.reedeedk".</a:t>
            </a:r>
          </a:p>
          <a:p>
            <a:r>
              <a:rPr lang="en-US" sz="1600">
                <a:latin typeface="Lucida Console" panose="020B0609040504020204" pitchFamily="49" charset="0"/>
              </a:rPr>
              <a:t>       Sample identifiers would be "99152/b49h36s6c" and "99152/b4gs3nk3x".</a:t>
            </a:r>
          </a:p>
          <a:p>
            <a:r>
              <a:rPr lang="en-US" sz="1600">
                <a:latin typeface="Lucida Console" panose="020B0609040504020204" pitchFamily="49" charset="0"/>
              </a:rPr>
              <a:t>       Minting order is random.  See ./</a:t>
            </a:r>
            <a:r>
              <a:rPr lang="en-US" sz="1600" err="1">
                <a:latin typeface="Lucida Console" panose="020B0609040504020204" pitchFamily="49" charset="0"/>
              </a:rPr>
              <a:t>NOID</a:t>
            </a:r>
            <a:r>
              <a:rPr lang="en-US" sz="1600">
                <a:latin typeface="Lucida Console" panose="020B0609040504020204" pitchFamily="49" charset="0"/>
              </a:rPr>
              <a:t>/README for details.</a:t>
            </a:r>
          </a:p>
          <a:p>
            <a:endParaRPr lang="en-US" sz="1600">
              <a:latin typeface="Lucida Console" panose="020B0609040504020204" pitchFamily="49" charset="0"/>
            </a:endParaRPr>
          </a:p>
          <a:p>
            <a:r>
              <a:rPr lang="en-US" sz="1600">
                <a:latin typeface="Lucida Console" panose="020B0609040504020204" pitchFamily="49" charset="0"/>
              </a:rPr>
              <a:t>$ </a:t>
            </a:r>
            <a:r>
              <a:rPr lang="en-US" sz="1600" err="1">
                <a:latin typeface="Lucida Console" panose="020B0609040504020204" pitchFamily="49" charset="0"/>
              </a:rPr>
              <a:t>noid</a:t>
            </a:r>
            <a:r>
              <a:rPr lang="en-US" sz="1600">
                <a:latin typeface="Lucida Console" panose="020B0609040504020204" pitchFamily="49" charset="0"/>
              </a:rPr>
              <a:t> mint 5</a:t>
            </a:r>
          </a:p>
          <a:p>
            <a:r>
              <a:rPr lang="en-US" sz="1600">
                <a:latin typeface="Lucida Console" panose="020B0609040504020204" pitchFamily="49" charset="0"/>
              </a:rPr>
              <a:t>id: 99152/b44x54g1f</a:t>
            </a:r>
          </a:p>
          <a:p>
            <a:r>
              <a:rPr lang="en-US" sz="1600">
                <a:latin typeface="Lucida Console" panose="020B0609040504020204" pitchFamily="49" charset="0"/>
              </a:rPr>
              <a:t>id: 99152/b4154dn70</a:t>
            </a:r>
          </a:p>
          <a:p>
            <a:r>
              <a:rPr lang="en-US" sz="1600">
                <a:latin typeface="Lucida Console" panose="020B0609040504020204" pitchFamily="49" charset="0"/>
              </a:rPr>
              <a:t>id: 99152/b4wd3q121</a:t>
            </a:r>
          </a:p>
          <a:p>
            <a:r>
              <a:rPr lang="en-US" sz="1600">
                <a:latin typeface="Lucida Console" panose="020B0609040504020204" pitchFamily="49" charset="0"/>
              </a:rPr>
              <a:t>id: 99152/b4rn3068n</a:t>
            </a:r>
          </a:p>
          <a:p>
            <a:r>
              <a:rPr lang="en-US" sz="1600">
                <a:latin typeface="Lucida Console" panose="020B0609040504020204" pitchFamily="49" charset="0"/>
              </a:rPr>
              <a:t>id: 99152/b4mw28d4h</a:t>
            </a:r>
          </a:p>
        </p:txBody>
      </p:sp>
    </p:spTree>
    <p:extLst>
      <p:ext uri="{BB962C8B-B14F-4D97-AF65-F5344CB8AC3E}">
        <p14:creationId xmlns:p14="http://schemas.microsoft.com/office/powerpoint/2010/main" val="160491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4424-AA75-4DD7-9618-77A2D0BB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Resolvers</a:t>
            </a:r>
          </a:p>
        </p:txBody>
      </p:sp>
      <p:pic>
        <p:nvPicPr>
          <p:cNvPr id="1026" name="Picture 2" descr="Word Cloud">
            <a:extLst>
              <a:ext uri="{FF2B5EF4-FFF2-40B4-BE49-F238E27FC236}">
                <a16:creationId xmlns:a16="http://schemas.microsoft.com/office/drawing/2014/main" id="{B36E47A4-96E4-4370-ACEB-E4C810606C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3996"/>
            <a:ext cx="5715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32A544-5807-4705-B6CC-A3338CEF2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079" y="213657"/>
            <a:ext cx="5971331" cy="5626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9853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7294D"/>
      </a:accent1>
      <a:accent2>
        <a:srgbClr val="034A90"/>
      </a:accent2>
      <a:accent3>
        <a:srgbClr val="A5A5A5"/>
      </a:accent3>
      <a:accent4>
        <a:srgbClr val="FFC6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utura P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CBCC01-B7EC-4BB8-B276-164C53CFCAE1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675</Words>
  <Application>Microsoft Office PowerPoint</Application>
  <PresentationFormat>Widescreen</PresentationFormat>
  <Paragraphs>133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Lucida Console</vt:lpstr>
      <vt:lpstr>Rockwell</vt:lpstr>
      <vt:lpstr>Futura PT Bold</vt:lpstr>
      <vt:lpstr>Futura PT Cond Bold</vt:lpstr>
      <vt:lpstr>Calibri</vt:lpstr>
      <vt:lpstr>Office Theme</vt:lpstr>
      <vt:lpstr>A Computational approach to historical ontologies</vt:lpstr>
      <vt:lpstr>PowerPoint Presentation</vt:lpstr>
      <vt:lpstr>Why  historical ontologies ?</vt:lpstr>
      <vt:lpstr>Library of congress subject headings</vt:lpstr>
      <vt:lpstr>What is an ark?</vt:lpstr>
      <vt:lpstr>What’s the difference?</vt:lpstr>
      <vt:lpstr>Ark format</vt:lpstr>
      <vt:lpstr>Minting arks</vt:lpstr>
      <vt:lpstr>Resolvers</vt:lpstr>
      <vt:lpstr>ARKS and</vt:lpstr>
      <vt:lpstr>University of north Texas </vt:lpstr>
      <vt:lpstr>Future work</vt:lpstr>
      <vt:lpstr>Q&amp;A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Computational approach to historical ontologies</dc:title>
  <dc:creator>Rauch,Christopher</dc:creator>
  <cp:lastModifiedBy>Christopher Rauch</cp:lastModifiedBy>
  <cp:revision>2</cp:revision>
  <dcterms:created xsi:type="dcterms:W3CDTF">2020-11-21T19:44:34Z</dcterms:created>
  <dcterms:modified xsi:type="dcterms:W3CDTF">2020-11-23T17:19:59Z</dcterms:modified>
</cp:coreProperties>
</file>