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1" r:id="rId6"/>
    <p:sldId id="269" r:id="rId7"/>
    <p:sldId id="264" r:id="rId8"/>
    <p:sldId id="267" r:id="rId9"/>
    <p:sldId id="265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6B63AE-D4B9-4A1C-BD7F-2F5540C8CB0D}">
          <p14:sldIdLst>
            <p14:sldId id="256"/>
          </p14:sldIdLst>
        </p14:section>
        <p14:section name="Untitled Section" id="{98A21BFD-8540-47E5-8F99-CC47AFAC762A}">
          <p14:sldIdLst>
            <p14:sldId id="257"/>
            <p14:sldId id="258"/>
            <p14:sldId id="266"/>
            <p14:sldId id="261"/>
            <p14:sldId id="269"/>
            <p14:sldId id="264"/>
            <p14:sldId id="267"/>
            <p14:sldId id="265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2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83611-9134-4929-B00B-1C81CB013557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0EACC-EEE8-4C06-AE71-22CBEAFA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6169-2349-4C59-9936-D4CA0B92C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DECC08-28AB-4822-9A16-39C95463B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8816E-A5BF-4E44-B928-C767B6CB4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D03C7-6CA4-43FD-996D-7E7F100E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81FB-2FC2-43A9-83F2-0DDDAB89C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7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63F50-93E4-4C26-98AF-32DF1AE5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7830-8427-47CA-AD47-7A2934890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226B-1F8E-4CF6-B122-B92908E9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1C1F-CE32-4A2E-8452-6F38F105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4117A-C444-492E-B9AB-BDCE99128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2C6C0C-07B8-4F48-B752-646227887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71C07-A505-4AFE-8C91-C62D899D3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1981C-A9C4-4BCD-846C-3BD11E33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439E5-CE8C-4BB1-90E6-3AB855AE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35E2-A6C9-4D68-93F0-99E4D92E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6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816A-C4EE-40FB-8744-A0A5E81D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C0DCF-64C6-46EA-A6D1-0EAA301F3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2D465-58FA-4025-99EE-E73CF01A0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E68C6-D5AC-4FD2-B5FF-6296440B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B3F92-26E7-46C2-86DF-FF1CB2E1B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262CA-559C-4E53-AD94-6B9D4F9BB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730B-80CA-44B0-A9E9-CA08EB6F1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7CBE2-EEF9-4083-A3C9-F58E3A0B6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EBD42-7B45-43E0-BE1D-06A5F8E57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267F7-D1C3-4584-B2A5-387FE29DA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44883-40E1-40CB-86C1-E534AA3EF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0805-2DDE-40A7-9F2A-A643E23D1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4C538-DD65-4FA4-8CD6-9F8E56794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5F627-5833-4143-B491-343FDB2DD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D584C-C5BB-4169-8E66-9C5B7FD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584CD-1575-4452-88EE-DD56DCD7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3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89D7-D933-4D66-A249-EB1122867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DD2D6-F144-457B-8240-9369AB75B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79553-362B-46CA-AAAB-D3A3975FE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2F3299-384E-4815-AE50-6CED1DAE4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C57AB8-E50C-41D4-B938-E1E3E55E8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8F16C-C910-4664-8AFA-C8EEA9E1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171AE2-2EA3-4403-87C2-6F5E6586F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02608-FC6A-4CDC-ADC6-5C52FEA1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23753-5B70-43F9-AA26-E37B4AE6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040B6-7A5B-443C-99A7-50692691C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DD7F89-1A94-406F-8C2F-C40BDB72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804CC-851C-48C9-A8C3-5A1A95B1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5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8CF4E-80DA-4FC5-9DC3-6108FF6D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1C716B-2B89-4703-A4FB-CD7F960F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B5D4F-C3F0-4D49-9FFB-02B0C965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63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B2D2-DB55-4311-84A6-20564CEF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F97EF-D5C3-49CA-AE9F-5C60B7714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ED781-1053-4C4B-8813-84AAA520F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DE3C3-F83D-4CCF-A1E8-01E35B9DE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DE1B5-5A0F-4BE4-88ED-78B1CED6F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40A4F-3507-415F-8F28-695EDF712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52FB-D51C-4FB8-AC05-903ED9CAC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5B3F00-FB32-4953-A271-AB867AE37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4286F-795E-4600-80D4-59974BF74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89A23-8B86-4ACC-98F2-A9627E7C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1F42E-2FF6-4075-9E70-5EFB513D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2F690-4D41-4222-BB73-EA3100952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5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776141-D35D-4179-80A6-BB544A4C2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B2BC5-1F30-44BC-975D-559A2451E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18488-3D28-4CF1-93A5-8533C9DD24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9143-B53C-43F6-93F9-9A5F7D6B1232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F5E71-8218-4005-A574-C4286C2FE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B2723-E864-42D8-8A68-D998BA9C5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6E8E-90D1-42B6-83B8-8157291C7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8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k335@drexel.edu" TargetMode="External"/><Relationship Id="rId2" Type="http://schemas.openxmlformats.org/officeDocument/2006/relationships/hyperlink" Target="mailto:sm4522@drexel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mailto:jg3243@drexel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u-plogan.github.io/" TargetMode="External"/><Relationship Id="rId2" Type="http://schemas.openxmlformats.org/officeDocument/2006/relationships/hyperlink" Target="https://hive2.cci.drexel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1E5B1-222F-47F8-B88D-48AA356C0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115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Modeling Ephraim Chambers’ Knowledge Structure from a Naïve Standpoint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3F20C-5A89-4481-9A06-462559DDE9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39725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Scott McClellan, MRC/CCI, Drexel University,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Garamond" panose="02020404030301010803" pitchFamily="18" charset="0"/>
                <a:hlinkClick r:id="rId2"/>
              </a:rPr>
              <a:t>sm4522@drexel.edu</a:t>
            </a:r>
            <a:endParaRPr lang="en-US" sz="1800" u="sng" dirty="0">
              <a:solidFill>
                <a:srgbClr val="0563C1"/>
              </a:solidFill>
              <a:latin typeface="Calibri" panose="020F0502020204030204" pitchFamily="34" charset="0"/>
              <a:ea typeface="Garamond" panose="02020404030301010803" pitchFamily="18" charset="0"/>
            </a:endParaRPr>
          </a:p>
          <a:p>
            <a:pPr marL="339725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Mat Kelly, MRC/CCI, Drexel University,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mrk335@drexel.edu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9725" algn="l">
              <a:lnSpc>
                <a:spcPct val="107000"/>
              </a:lnSpc>
              <a:spcAft>
                <a:spcPts val="115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Garamond" panose="02020404030301010803" pitchFamily="18" charset="0"/>
              </a:rPr>
              <a:t>Jane Greenberg, MRC/CCI, Drexel University </a:t>
            </a:r>
            <a:r>
              <a:rPr lang="en-US" sz="1800" b="1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Garamond" panose="02020404030301010803" pitchFamily="18" charset="0"/>
                <a:hlinkClick r:id="rId4"/>
              </a:rPr>
              <a:t>jg3243@drexel.edu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39725" algn="l"/>
            <a:endParaRPr lang="en-US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8DC1C67-A16C-413D-A4EA-3A21FC9EAE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119" y="5147641"/>
            <a:ext cx="4785361" cy="147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37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EB05E-240F-4599-8FFA-798D5E46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C035-E089-4AA8-A7D8-5EFA2E84F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u="none" strike="noStrike" baseline="0" dirty="0">
                <a:latin typeface="Corbel" panose="020B0503020204020204" pitchFamily="34" charset="0"/>
              </a:rPr>
              <a:t>Joseph Tennis &amp; Christopher Hodges</a:t>
            </a:r>
            <a:r>
              <a:rPr lang="en-US" dirty="0">
                <a:latin typeface="Corbel" panose="020B0503020204020204" pitchFamily="34" charset="0"/>
              </a:rPr>
              <a:t>, top-level SKOS encoding</a:t>
            </a:r>
            <a:endParaRPr lang="en-US" dirty="0"/>
          </a:p>
          <a:p>
            <a:r>
              <a:rPr lang="en-US" dirty="0"/>
              <a:t>Sam Grabus &amp; Jane Lippman, extended SKOS encoding</a:t>
            </a:r>
          </a:p>
          <a:p>
            <a:r>
              <a:rPr lang="en-US" dirty="0"/>
              <a:t>Peter Logan, PI 19</a:t>
            </a:r>
            <a:r>
              <a:rPr lang="en-US" baseline="30000" dirty="0"/>
              <a:t>th</a:t>
            </a:r>
            <a:r>
              <a:rPr lang="en-US" dirty="0"/>
              <a:t> Century Knowledge Project</a:t>
            </a:r>
          </a:p>
          <a:p>
            <a:r>
              <a:rPr lang="en-US" dirty="0">
                <a:effectLst/>
                <a:ea typeface="Calibri" panose="020F0502020204030204" pitchFamily="34" charset="0"/>
              </a:rPr>
              <a:t>Grice, P. (1989) </a:t>
            </a:r>
            <a:r>
              <a:rPr lang="en-US" i="1" dirty="0">
                <a:effectLst/>
                <a:ea typeface="Calibri" panose="020F0502020204030204" pitchFamily="34" charset="0"/>
              </a:rPr>
              <a:t>Studies in the ways of words</a:t>
            </a:r>
            <a:r>
              <a:rPr lang="en-US" dirty="0">
                <a:effectLst/>
                <a:ea typeface="Calibri" panose="020F0502020204030204" pitchFamily="34" charset="0"/>
              </a:rPr>
              <a:t>. Harvard: Cambridge.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92C3D-453B-4F3D-9527-AFDDC0B87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A84CD1-76E9-4BBE-9D31-D3F436DB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9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D1181-70EE-404E-A7C0-C52C212E3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322C7A-7584-4994-B3A9-25E472D3C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Chambers’ </a:t>
            </a:r>
            <a:r>
              <a:rPr lang="en-US" i="1" dirty="0" err="1"/>
              <a:t>Cyclopaedia</a:t>
            </a:r>
            <a:r>
              <a:rPr lang="en-US" i="1" dirty="0"/>
              <a:t>?</a:t>
            </a:r>
            <a:r>
              <a:rPr lang="en-US" dirty="0"/>
              <a:t> And why is it important?</a:t>
            </a:r>
          </a:p>
          <a:p>
            <a:r>
              <a:rPr lang="en-US" dirty="0"/>
              <a:t>Naïve vs Informed Modeling</a:t>
            </a:r>
          </a:p>
          <a:p>
            <a:r>
              <a:rPr lang="en-US" dirty="0"/>
              <a:t>Modeling</a:t>
            </a:r>
          </a:p>
          <a:p>
            <a:pPr lvl="1"/>
            <a:r>
              <a:rPr lang="en-US" dirty="0"/>
              <a:t>Thesaurus</a:t>
            </a:r>
          </a:p>
          <a:p>
            <a:pPr lvl="1"/>
            <a:r>
              <a:rPr lang="en-US" dirty="0"/>
              <a:t>Ontology</a:t>
            </a:r>
          </a:p>
          <a:p>
            <a:r>
              <a:rPr lang="en-US" dirty="0"/>
              <a:t>Implicature</a:t>
            </a:r>
          </a:p>
          <a:p>
            <a:r>
              <a:rPr lang="en-US" dirty="0"/>
              <a:t>Conclusions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4B0820-DA26-445D-8B2D-AC39416B3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8E4F78-781B-45FB-88C7-B3D449DAC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5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59FB1-D437-40EB-8676-D17F5A2E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Chambers’ </a:t>
            </a:r>
            <a:r>
              <a:rPr lang="en-US" i="1" dirty="0" err="1"/>
              <a:t>Cyclopaedia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9D99-87AE-4DB4-8E91-9D0BF3170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Published 1728</a:t>
            </a:r>
          </a:p>
          <a:p>
            <a:r>
              <a:rPr lang="en-US" dirty="0"/>
              <a:t>“Preface” lays out knowledge structure</a:t>
            </a:r>
          </a:p>
          <a:p>
            <a:pPr lvl="1"/>
            <a:r>
              <a:rPr lang="en-US" dirty="0"/>
              <a:t>Taxonomic tree</a:t>
            </a:r>
          </a:p>
          <a:p>
            <a:pPr lvl="1"/>
            <a:r>
              <a:rPr lang="en-US" dirty="0"/>
              <a:t>Domain vocabulary</a:t>
            </a:r>
          </a:p>
          <a:p>
            <a:r>
              <a:rPr lang="en-US" dirty="0"/>
              <a:t>Taxonomic graphically represents abstract knowledge</a:t>
            </a:r>
          </a:p>
          <a:p>
            <a:pPr lvl="1"/>
            <a:r>
              <a:rPr lang="en-US" dirty="0"/>
              <a:t>Lowest nodes of the tree are (mostly) the domain vocabulary headwords</a:t>
            </a:r>
          </a:p>
          <a:p>
            <a:r>
              <a:rPr lang="en-US" dirty="0"/>
              <a:t>Domain vocabulary </a:t>
            </a:r>
          </a:p>
          <a:p>
            <a:pPr lvl="1"/>
            <a:r>
              <a:rPr lang="en-US" dirty="0"/>
              <a:t>Structured sets of related terms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5DD5B8-466E-48EE-8F9A-80CE43D7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C4B9DD-ACE5-4EBE-91F7-BBD56850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40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4497F-42FD-4656-8277-8A6ECBD0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1F0E9-4972-4498-87B3-EA7BB09C15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Taxonomic Tree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95366-6DD0-409F-AAD7-74A36E49F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Domain Vocabulary (Example)</a:t>
            </a:r>
          </a:p>
        </p:txBody>
      </p:sp>
      <p:pic>
        <p:nvPicPr>
          <p:cNvPr id="7" name="Content Placeholder 8" descr="Text, letter&#10;&#10;Description automatically generated">
            <a:extLst>
              <a:ext uri="{FF2B5EF4-FFF2-40B4-BE49-F238E27FC236}">
                <a16:creationId xmlns:a16="http://schemas.microsoft.com/office/drawing/2014/main" id="{F29C29BB-B05A-47D9-8534-3ED03D5FCAD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704" y="2505075"/>
            <a:ext cx="4644180" cy="3684588"/>
          </a:xfrm>
        </p:spPr>
      </p:pic>
      <p:pic>
        <p:nvPicPr>
          <p:cNvPr id="8" name="Content Placeholder 6" descr="Diagram&#10;&#10;Description automatically generated">
            <a:extLst>
              <a:ext uri="{FF2B5EF4-FFF2-40B4-BE49-F238E27FC236}">
                <a16:creationId xmlns:a16="http://schemas.microsoft.com/office/drawing/2014/main" id="{BB8402CF-AE9C-4B1A-990D-1FBD47CEE4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510" y="2505075"/>
            <a:ext cx="4372342" cy="368458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18ECA-241D-48E6-9572-89BD70E4B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E930-4990-450A-B48C-194C646A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1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2762-DCDA-4FEB-A16F-DD0957F08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vs Informed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6FAA2-F399-489D-A3D7-F1ECC17D5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meant by naïve:</a:t>
            </a:r>
          </a:p>
          <a:p>
            <a:pPr lvl="1"/>
            <a:r>
              <a:rPr lang="en-US" dirty="0"/>
              <a:t>Less knowledge about underlying subject</a:t>
            </a:r>
          </a:p>
          <a:p>
            <a:pPr lvl="1"/>
            <a:r>
              <a:rPr lang="en-US" dirty="0"/>
              <a:t>Less access to a subject matter expert</a:t>
            </a:r>
          </a:p>
          <a:p>
            <a:pPr lvl="1"/>
            <a:r>
              <a:rPr lang="en-US" dirty="0"/>
              <a:t>Less familiarity with system of expression</a:t>
            </a:r>
          </a:p>
          <a:p>
            <a:r>
              <a:rPr lang="en-US" dirty="0"/>
              <a:t>Spectrum</a:t>
            </a:r>
          </a:p>
          <a:p>
            <a:pPr lvl="1"/>
            <a:r>
              <a:rPr lang="en-US" dirty="0"/>
              <a:t>Modelers vary in degrees of expertise and naivete</a:t>
            </a:r>
          </a:p>
          <a:p>
            <a:r>
              <a:rPr lang="en-US" dirty="0"/>
              <a:t>Crossover skills</a:t>
            </a:r>
          </a:p>
          <a:p>
            <a:pPr lvl="1"/>
            <a:r>
              <a:rPr lang="en-US" dirty="0"/>
              <a:t>Language</a:t>
            </a:r>
          </a:p>
          <a:p>
            <a:pPr lvl="1"/>
            <a:r>
              <a:rPr lang="en-US" dirty="0"/>
              <a:t>Adjacent Studies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8CF9D9-C563-4776-9A8C-C5C8E0B6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BEA16-F393-4981-A546-7ED0A6276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3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A8CCF-86E5-40C0-8C48-13B8A19E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Thesaurus/Ontology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0C6B738-75A5-47CC-AA52-82F1F32C99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535139"/>
              </p:ext>
            </p:extLst>
          </p:nvPr>
        </p:nvGraphicFramePr>
        <p:xfrm>
          <a:off x="653143" y="1834333"/>
          <a:ext cx="10929257" cy="4529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674">
                  <a:extLst>
                    <a:ext uri="{9D8B030D-6E8A-4147-A177-3AD203B41FA5}">
                      <a16:colId xmlns:a16="http://schemas.microsoft.com/office/drawing/2014/main" val="1508120313"/>
                    </a:ext>
                  </a:extLst>
                </a:gridCol>
                <a:gridCol w="4545874">
                  <a:extLst>
                    <a:ext uri="{9D8B030D-6E8A-4147-A177-3AD203B41FA5}">
                      <a16:colId xmlns:a16="http://schemas.microsoft.com/office/drawing/2014/main" val="3958813135"/>
                    </a:ext>
                  </a:extLst>
                </a:gridCol>
                <a:gridCol w="4580709">
                  <a:extLst>
                    <a:ext uri="{9D8B030D-6E8A-4147-A177-3AD203B41FA5}">
                      <a16:colId xmlns:a16="http://schemas.microsoft.com/office/drawing/2014/main" val="1126609715"/>
                    </a:ext>
                  </a:extLst>
                </a:gridCol>
              </a:tblGrid>
              <a:tr h="62592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Thesaurus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Ontology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615866"/>
                  </a:ext>
                </a:extLst>
              </a:tr>
              <a:tr h="1891893">
                <a:tc>
                  <a:txBody>
                    <a:bodyPr/>
                    <a:lstStyle/>
                    <a:p>
                      <a:r>
                        <a:rPr lang="en-US" sz="2400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Expresses basic hierarchy well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Easier to reconcile logical inconsistencies, e.g., duplicate terms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Describes domain vocabulary well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More robust class and sub-class descriptions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Expresses complex connections between and across classes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Incorporates taxonomic tree structure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994035"/>
                  </a:ext>
                </a:extLst>
              </a:tr>
              <a:tr h="1891893">
                <a:tc>
                  <a:txBody>
                    <a:bodyPr/>
                    <a:lstStyle/>
                    <a:p>
                      <a:r>
                        <a:rPr lang="en-US" sz="2400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Facets sometimes difficult to describe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Relationships tend to be less expressive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Model relies on greater understanding of logic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/>
                        <a:t>Tend to be more interpretive than descriptive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6157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1C320-213A-48FC-9447-982FEB17B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C46EA-33A5-42BD-B335-13A50DF7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9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A2DD-BC51-4BFE-8044-AF84D576E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016EF-4453-4DE9-923A-F8B2D7210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EB Garamond" panose="00000500000000000000" pitchFamily="2" charset="0"/>
              </a:rPr>
              <a:t>“Our talk exchanges do not normally consist of a succession of disconnected remarks and would not be rational if they did. They are characteristically, to some degree at least, cooperative efforts; and each participant recognizes in them, to some extent, a common purpose or set of purposes, or at least a mutually accepted direction” –Paul Grice,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EB Garamond" panose="00000500000000000000" pitchFamily="2" charset="0"/>
              </a:rPr>
              <a:t>Studies in the Ways of Words</a:t>
            </a:r>
            <a:r>
              <a:rPr lang="en-US" sz="2000" dirty="0">
                <a:effectLst/>
                <a:latin typeface="Times New Roman" panose="02020603050405020304" pitchFamily="18" charset="0"/>
                <a:ea typeface="EB Garamond" panose="00000500000000000000" pitchFamily="2" charset="0"/>
              </a:rPr>
              <a:t>, 26</a:t>
            </a:r>
            <a:endParaRPr lang="en-US" sz="3200" dirty="0"/>
          </a:p>
          <a:p>
            <a:r>
              <a:rPr lang="en-US" dirty="0"/>
              <a:t>Attempts to understand how participants in a conversation derive meaning from each others’ utterances based upon situation and environment</a:t>
            </a:r>
          </a:p>
          <a:p>
            <a:r>
              <a:rPr lang="en-US" dirty="0"/>
              <a:t>Modified Occam’s Razor: Try not to allow meaning to proliferate</a:t>
            </a:r>
          </a:p>
          <a:p>
            <a:r>
              <a:rPr lang="en-US" dirty="0"/>
              <a:t>Lack of a physical second actor complicates </a:t>
            </a:r>
            <a:r>
              <a:rPr lang="en-US"/>
              <a:t>the theory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ADF4D7-E1ED-403A-8FF4-45F06C824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7B45B-0B8B-4BE1-AD84-62A704B04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96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76AD0-8ECD-4EB2-B48C-F833B996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Implicature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AAC14-D2A6-4EF3-A3A1-7BFA69554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Applying the theory to Chambers’ vocabulary</a:t>
            </a:r>
          </a:p>
          <a:p>
            <a:pPr lvl="1"/>
            <a:r>
              <a:rPr lang="en-US" dirty="0"/>
              <a:t>Descriptive connectors</a:t>
            </a:r>
          </a:p>
          <a:p>
            <a:pPr lvl="1"/>
            <a:r>
              <a:rPr lang="en-US" dirty="0"/>
              <a:t>Typographical features</a:t>
            </a:r>
          </a:p>
          <a:p>
            <a:pPr lvl="1"/>
            <a:r>
              <a:rPr lang="en-US" dirty="0"/>
              <a:t>Shared language (for English speakers)</a:t>
            </a:r>
          </a:p>
          <a:p>
            <a:pPr lvl="1"/>
            <a:r>
              <a:rPr lang="en-US" dirty="0"/>
              <a:t>Well adapted for more descriptive knowledge organizations (e.g., thesaurus)</a:t>
            </a:r>
          </a:p>
          <a:p>
            <a:r>
              <a:rPr lang="en-US" dirty="0"/>
              <a:t>Problematic Points</a:t>
            </a:r>
          </a:p>
          <a:p>
            <a:pPr lvl="1"/>
            <a:r>
              <a:rPr lang="en-US" dirty="0"/>
              <a:t>Subtle shifts in language usage across time</a:t>
            </a:r>
          </a:p>
          <a:p>
            <a:pPr lvl="1"/>
            <a:r>
              <a:rPr lang="en-US" dirty="0"/>
              <a:t>Lack of deictic markers in places </a:t>
            </a:r>
          </a:p>
          <a:p>
            <a:pPr lvl="1"/>
            <a:r>
              <a:rPr lang="en-US" dirty="0"/>
              <a:t>Less useful in low-context situations (e.g., taxonomic tree)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68B74-9C57-4C27-97C6-DB0B4977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Modeling Ephraim Chambers’ Knowledge Structure from a Naïve Standpoint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CA93AC-CFC8-46EC-88A2-ADB62315C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65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91880-5731-456A-AE75-F5740AE2F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9C8F8-6EC8-4E08-A1E5-E9D8B14A6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needs of the end user define the best model</a:t>
            </a:r>
          </a:p>
          <a:p>
            <a:r>
              <a:rPr lang="en-US" dirty="0"/>
              <a:t>Encoding in Simple Knowledge Organizing System (SKOS) </a:t>
            </a:r>
          </a:p>
          <a:p>
            <a:r>
              <a:rPr lang="en-US" dirty="0"/>
              <a:t>Integration into the Metadata Research Center’s Helping Interdisciplinary Vocabulary Engineering (</a:t>
            </a:r>
            <a:r>
              <a:rPr lang="en-US" dirty="0">
                <a:hlinkClick r:id="rId2"/>
              </a:rPr>
              <a:t>HIVE</a:t>
            </a:r>
            <a:r>
              <a:rPr lang="en-US" dirty="0"/>
              <a:t>) application </a:t>
            </a:r>
          </a:p>
          <a:p>
            <a:r>
              <a:rPr lang="en-US" dirty="0"/>
              <a:t>Continued research with the </a:t>
            </a:r>
            <a:r>
              <a:rPr lang="en-US" dirty="0">
                <a:hlinkClick r:id="rId3"/>
              </a:rPr>
              <a:t>19</a:t>
            </a:r>
            <a:r>
              <a:rPr lang="en-US" baseline="30000" dirty="0">
                <a:hlinkClick r:id="rId3"/>
              </a:rPr>
              <a:t>th</a:t>
            </a:r>
            <a:r>
              <a:rPr lang="en-US" dirty="0">
                <a:hlinkClick r:id="rId3"/>
              </a:rPr>
              <a:t> Century Knowledge Project </a:t>
            </a:r>
            <a:r>
              <a:rPr lang="en-US" dirty="0"/>
              <a:t>and persistent identifiers for computational vocabulary work 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F2BC895-C030-4161-957D-164764240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993" y="4837504"/>
            <a:ext cx="4785361" cy="147439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06DE-13E4-4016-8991-902951ECF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Modeling Ephraim Chambers’ Knowledge Structure from a Naïve Standpoint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60473-363B-45EB-B1AD-DC02E3EC5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6E8E-90D1-42B6-83B8-8157291C7F38}" type="slidenum">
              <a:rPr lang="en-US" smtClean="0"/>
              <a:t>9</a:t>
            </a:fld>
            <a:endParaRPr lang="en-US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300D525-6A0D-476D-A43F-23A935F3D4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4821266"/>
            <a:ext cx="31750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7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7104</TotalTime>
  <Words>606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Times New Roman</vt:lpstr>
      <vt:lpstr>Office Theme</vt:lpstr>
      <vt:lpstr>Modeling Ephraim Chambers’ Knowledge Structure from a Naïve Standpoint</vt:lpstr>
      <vt:lpstr>Overview</vt:lpstr>
      <vt:lpstr>Chambers’ Cyclopaedia</vt:lpstr>
      <vt:lpstr>PowerPoint Presentation</vt:lpstr>
      <vt:lpstr>Naïve vs Informed Modeling</vt:lpstr>
      <vt:lpstr>Thesaurus/Ontology </vt:lpstr>
      <vt:lpstr>Implicature</vt:lpstr>
      <vt:lpstr>Implicature Continued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Ephraim Chambers’ Knowledge Structure from a Naïve Standpoint</dc:title>
  <dc:creator>McClellan,Scott</dc:creator>
  <cp:lastModifiedBy>McClellan,Scott</cp:lastModifiedBy>
  <cp:revision>43</cp:revision>
  <dcterms:created xsi:type="dcterms:W3CDTF">2021-07-06T03:04:22Z</dcterms:created>
  <dcterms:modified xsi:type="dcterms:W3CDTF">2021-07-12T19:14:42Z</dcterms:modified>
</cp:coreProperties>
</file>