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3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</p:sldIdLst>
  <p:sldSz cy="5143500" cx="9144000"/>
  <p:notesSz cx="6858000" cy="9144000"/>
  <p:embeddedFontLst>
    <p:embeddedFont>
      <p:font typeface="Quattrocento"/>
      <p:regular r:id="rId30"/>
      <p:bold r:id="rId31"/>
    </p:embeddedFont>
    <p:embeddedFont>
      <p:font typeface="Arvo"/>
      <p:regular r:id="rId32"/>
      <p:bold r:id="rId33"/>
      <p:italic r:id="rId34"/>
      <p:boldItalic r:id="rId3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Quattrocento-bold.fntdata"/><Relationship Id="rId30" Type="http://schemas.openxmlformats.org/officeDocument/2006/relationships/font" Target="fonts/Quattrocento-regular.fntdata"/><Relationship Id="rId11" Type="http://schemas.openxmlformats.org/officeDocument/2006/relationships/slide" Target="slides/slide7.xml"/><Relationship Id="rId33" Type="http://schemas.openxmlformats.org/officeDocument/2006/relationships/font" Target="fonts/Arvo-bold.fntdata"/><Relationship Id="rId10" Type="http://schemas.openxmlformats.org/officeDocument/2006/relationships/slide" Target="slides/slide6.xml"/><Relationship Id="rId32" Type="http://schemas.openxmlformats.org/officeDocument/2006/relationships/font" Target="fonts/Arvo-regular.fntdata"/><Relationship Id="rId13" Type="http://schemas.openxmlformats.org/officeDocument/2006/relationships/slide" Target="slides/slide9.xml"/><Relationship Id="rId35" Type="http://schemas.openxmlformats.org/officeDocument/2006/relationships/font" Target="fonts/Arvo-boldItalic.fntdata"/><Relationship Id="rId12" Type="http://schemas.openxmlformats.org/officeDocument/2006/relationships/slide" Target="slides/slide8.xml"/><Relationship Id="rId34" Type="http://schemas.openxmlformats.org/officeDocument/2006/relationships/font" Target="fonts/Arvo-italic.fntdata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https://matkelly.com/papers/2023_tweb_preprint.pdf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2f1d800731d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2f1d800731d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2f1d800731d_0_1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2f1d800731d_0_1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2f1d800731d_0_1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2f1d800731d_0_1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2f1d800731d_0_2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2f1d800731d_0_2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2f1d800731d_0_2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2f1d800731d_0_2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Thank you, Lesley. I will discuss the modifications applied in Wayback style replay and the differences between systems that use integrated replay and those that use sandboxing.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In integrated replay systems like the IA's Wayback Machine, the banner .html/.js is injected into the replayed archived page; it doesn't use iframes.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2f1d800731d_0_2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2f1d800731d_0_2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2f1d800731d_0_2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2f1d800731d_0_2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2f1d800731d_0_2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2f1d800731d_0_2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2f1d800731d_0_2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2f1d800731d_0_2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2f1d800731d_0_2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2f1d800731d_0_2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f1d800731d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2f1d800731d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2f1d800731d_0_2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2f1d800731d_0_2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2f1d800731d_0_3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Google Shape;334;g2f1d800731d_0_3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2f1d800731d_0_3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" name="Google Shape;345;g2f1d800731d_0_3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2f1d800731d_0_4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Google Shape;354;g2f1d800731d_0_4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2f1d800731d_0_4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7" name="Google Shape;367;g2f1d800731d_0_4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30b9149b7a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Google Shape;378;g30b9149b7a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f1d800731d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f1d800731d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f1d800731d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2f1d800731d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f1d800731d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2f1d800731d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f1d800731d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2f1d800731d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f1d800731d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2f1d800731d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f1d800731d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2f1d800731d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f1d800731d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2f1d800731d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79717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908501" y="4882850"/>
            <a:ext cx="265200" cy="24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1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8548650" y="4915221"/>
            <a:ext cx="548700" cy="21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12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53" name="Google Shape;53;p12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4" name="Google Shape;54;p12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5" name="Google Shape;55;p12"/>
          <p:cNvSpPr txBox="1"/>
          <p:nvPr>
            <p:ph idx="12" type="sldNum"/>
          </p:nvPr>
        </p:nvSpPr>
        <p:spPr>
          <a:xfrm>
            <a:off x="8548650" y="4915221"/>
            <a:ext cx="548700" cy="21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3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58" name="Google Shape;58;p13"/>
          <p:cNvSpPr txBox="1"/>
          <p:nvPr>
            <p:ph idx="12" type="sldNum"/>
          </p:nvPr>
        </p:nvSpPr>
        <p:spPr>
          <a:xfrm>
            <a:off x="8548650" y="4915221"/>
            <a:ext cx="548700" cy="21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2" name="Google Shape;62;p14"/>
          <p:cNvSpPr txBox="1"/>
          <p:nvPr>
            <p:ph idx="12" type="sldNum"/>
          </p:nvPr>
        </p:nvSpPr>
        <p:spPr>
          <a:xfrm>
            <a:off x="8548650" y="4915221"/>
            <a:ext cx="548700" cy="21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">
  <p:cSld name="CUSTOM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oogle Shape;64;p15"/>
          <p:cNvGrpSpPr/>
          <p:nvPr/>
        </p:nvGrpSpPr>
        <p:grpSpPr>
          <a:xfrm flipH="1" rot="10800000">
            <a:off x="2" y="-12"/>
            <a:ext cx="6382475" cy="836155"/>
            <a:chOff x="-9092084" y="330075"/>
            <a:chExt cx="15574609" cy="1699501"/>
          </a:xfrm>
        </p:grpSpPr>
        <p:sp>
          <p:nvSpPr>
            <p:cNvPr id="65" name="Google Shape;65;p15"/>
            <p:cNvSpPr/>
            <p:nvPr/>
          </p:nvSpPr>
          <p:spPr>
            <a:xfrm>
              <a:off x="-9092084" y="330076"/>
              <a:ext cx="13882200" cy="1699500"/>
            </a:xfrm>
            <a:prstGeom prst="rect">
              <a:avLst/>
            </a:prstGeom>
            <a:solidFill>
              <a:srgbClr val="3F53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66" name="Google Shape;66;p15"/>
            <p:cNvSpPr/>
            <p:nvPr/>
          </p:nvSpPr>
          <p:spPr>
            <a:xfrm>
              <a:off x="4783025" y="330075"/>
              <a:ext cx="1699500" cy="1699500"/>
            </a:xfrm>
            <a:prstGeom prst="rtTriangle">
              <a:avLst/>
            </a:prstGeom>
            <a:solidFill>
              <a:srgbClr val="3F53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sp>
        <p:nvSpPr>
          <p:cNvPr id="67" name="Google Shape;67;p15"/>
          <p:cNvSpPr txBox="1"/>
          <p:nvPr>
            <p:ph type="title"/>
          </p:nvPr>
        </p:nvSpPr>
        <p:spPr>
          <a:xfrm>
            <a:off x="135475" y="1369725"/>
            <a:ext cx="8722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8" name="Google Shape;68;p1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 sz="1300">
                <a:solidFill>
                  <a:srgbClr val="333333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lvl="1">
              <a:buNone/>
              <a:defRPr sz="1300">
                <a:solidFill>
                  <a:srgbClr val="333333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lvl="2">
              <a:buNone/>
              <a:defRPr sz="1300">
                <a:solidFill>
                  <a:srgbClr val="333333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lvl="3">
              <a:buNone/>
              <a:defRPr sz="1300">
                <a:solidFill>
                  <a:srgbClr val="333333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lvl="4">
              <a:buNone/>
              <a:defRPr sz="1300">
                <a:solidFill>
                  <a:srgbClr val="333333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lvl="5">
              <a:buNone/>
              <a:defRPr sz="1300">
                <a:solidFill>
                  <a:srgbClr val="333333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lvl="6">
              <a:buNone/>
              <a:defRPr sz="1300">
                <a:solidFill>
                  <a:srgbClr val="333333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lvl="7">
              <a:buNone/>
              <a:defRPr sz="1300">
                <a:solidFill>
                  <a:srgbClr val="333333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lvl="8">
              <a:buNone/>
              <a:defRPr sz="1300">
                <a:solidFill>
                  <a:srgbClr val="333333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 txBox="1"/>
          <p:nvPr>
            <p:ph idx="12" type="sldNum"/>
          </p:nvPr>
        </p:nvSpPr>
        <p:spPr>
          <a:xfrm>
            <a:off x="8548650" y="4915221"/>
            <a:ext cx="548700" cy="21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548650" y="4915221"/>
            <a:ext cx="548700" cy="21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109575" y="61875"/>
            <a:ext cx="8722800" cy="469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109575" y="653175"/>
            <a:ext cx="8722800" cy="437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548650" y="4915221"/>
            <a:ext cx="548700" cy="21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0" name="Google Shape;20;p4"/>
          <p:cNvCxnSpPr/>
          <p:nvPr/>
        </p:nvCxnSpPr>
        <p:spPr>
          <a:xfrm>
            <a:off x="122475" y="588825"/>
            <a:ext cx="8875500" cy="6600"/>
          </a:xfrm>
          <a:prstGeom prst="straightConnector1">
            <a:avLst/>
          </a:prstGeom>
          <a:noFill/>
          <a:ln cap="flat" cmpd="sng" w="9525">
            <a:solidFill>
              <a:srgbClr val="C6C5C5"/>
            </a:solidFill>
            <a:prstDash val="dot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109575" y="64025"/>
            <a:ext cx="8722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548650" y="4915221"/>
            <a:ext cx="548700" cy="21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6" name="Google Shape;26;p5"/>
          <p:cNvCxnSpPr/>
          <p:nvPr/>
        </p:nvCxnSpPr>
        <p:spPr>
          <a:xfrm>
            <a:off x="122475" y="741225"/>
            <a:ext cx="8875500" cy="6600"/>
          </a:xfrm>
          <a:prstGeom prst="straightConnector1">
            <a:avLst/>
          </a:prstGeom>
          <a:noFill/>
          <a:ln cap="flat" cmpd="sng" w="9525">
            <a:solidFill>
              <a:srgbClr val="C6C5C5"/>
            </a:solidFill>
            <a:prstDash val="dot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/>
          <p:nvPr>
            <p:ph type="title"/>
          </p:nvPr>
        </p:nvSpPr>
        <p:spPr>
          <a:xfrm>
            <a:off x="109575" y="64025"/>
            <a:ext cx="8722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12" type="sldNum"/>
          </p:nvPr>
        </p:nvSpPr>
        <p:spPr>
          <a:xfrm>
            <a:off x="8548650" y="4915221"/>
            <a:ext cx="548700" cy="21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30" name="Google Shape;30;p6"/>
          <p:cNvCxnSpPr/>
          <p:nvPr/>
        </p:nvCxnSpPr>
        <p:spPr>
          <a:xfrm>
            <a:off x="122475" y="741225"/>
            <a:ext cx="8875500" cy="6600"/>
          </a:xfrm>
          <a:prstGeom prst="straightConnector1">
            <a:avLst/>
          </a:prstGeom>
          <a:noFill/>
          <a:ln cap="flat" cmpd="sng" w="9525">
            <a:solidFill>
              <a:srgbClr val="C6C5C5"/>
            </a:solidFill>
            <a:prstDash val="dot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TITLE_ONLY_1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109575" y="-12175"/>
            <a:ext cx="8722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3" name="Google Shape;33;p7"/>
          <p:cNvSpPr txBox="1"/>
          <p:nvPr>
            <p:ph idx="12" type="sldNum"/>
          </p:nvPr>
        </p:nvSpPr>
        <p:spPr>
          <a:xfrm>
            <a:off x="8548650" y="4915221"/>
            <a:ext cx="548700" cy="21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34" name="Google Shape;34;p7"/>
          <p:cNvCxnSpPr/>
          <p:nvPr/>
        </p:nvCxnSpPr>
        <p:spPr>
          <a:xfrm>
            <a:off x="122475" y="588825"/>
            <a:ext cx="8875500" cy="6600"/>
          </a:xfrm>
          <a:prstGeom prst="straightConnector1">
            <a:avLst/>
          </a:prstGeom>
          <a:noFill/>
          <a:ln cap="flat" cmpd="sng" w="9525">
            <a:solidFill>
              <a:srgbClr val="C6C5C5"/>
            </a:solidFill>
            <a:prstDash val="dot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ghtHeader">
  <p:cSld name="TITLE_ONLY_1_1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/>
          <p:nvPr>
            <p:ph type="title"/>
          </p:nvPr>
        </p:nvSpPr>
        <p:spPr>
          <a:xfrm>
            <a:off x="122475" y="46875"/>
            <a:ext cx="8722800" cy="40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7" name="Google Shape;37;p8"/>
          <p:cNvSpPr txBox="1"/>
          <p:nvPr>
            <p:ph idx="12" type="sldNum"/>
          </p:nvPr>
        </p:nvSpPr>
        <p:spPr>
          <a:xfrm>
            <a:off x="8548650" y="4915221"/>
            <a:ext cx="548700" cy="21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38" name="Google Shape;38;p8"/>
          <p:cNvCxnSpPr/>
          <p:nvPr/>
        </p:nvCxnSpPr>
        <p:spPr>
          <a:xfrm>
            <a:off x="122475" y="512625"/>
            <a:ext cx="8875500" cy="6600"/>
          </a:xfrm>
          <a:prstGeom prst="straightConnector1">
            <a:avLst/>
          </a:prstGeom>
          <a:noFill/>
          <a:ln cap="flat" cmpd="sng" w="9525">
            <a:solidFill>
              <a:srgbClr val="C6C5C5"/>
            </a:solidFill>
            <a:prstDash val="dot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ghtHeader 2">
  <p:cSld name="TITLE_ONLY_1_1_1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 txBox="1"/>
          <p:nvPr>
            <p:ph type="title"/>
          </p:nvPr>
        </p:nvSpPr>
        <p:spPr>
          <a:xfrm>
            <a:off x="122475" y="37675"/>
            <a:ext cx="8722800" cy="37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1" name="Google Shape;41;p9"/>
          <p:cNvSpPr txBox="1"/>
          <p:nvPr>
            <p:ph idx="12" type="sldNum"/>
          </p:nvPr>
        </p:nvSpPr>
        <p:spPr>
          <a:xfrm>
            <a:off x="8548650" y="4915221"/>
            <a:ext cx="548700" cy="21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42" name="Google Shape;42;p9"/>
          <p:cNvCxnSpPr/>
          <p:nvPr/>
        </p:nvCxnSpPr>
        <p:spPr>
          <a:xfrm>
            <a:off x="122475" y="436425"/>
            <a:ext cx="8875500" cy="6600"/>
          </a:xfrm>
          <a:prstGeom prst="straightConnector1">
            <a:avLst/>
          </a:prstGeom>
          <a:noFill/>
          <a:ln cap="flat" cmpd="sng" w="9525">
            <a:solidFill>
              <a:srgbClr val="C6C5C5"/>
            </a:solidFill>
            <a:prstDash val="dot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5" name="Google Shape;45;p1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6" name="Google Shape;46;p10"/>
          <p:cNvSpPr txBox="1"/>
          <p:nvPr>
            <p:ph idx="12" type="sldNum"/>
          </p:nvPr>
        </p:nvSpPr>
        <p:spPr>
          <a:xfrm>
            <a:off x="8548650" y="4915221"/>
            <a:ext cx="548700" cy="21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09575" y="64025"/>
            <a:ext cx="87228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375E97"/>
              </a:buClr>
              <a:buSzPts val="2800"/>
              <a:buFont typeface="Quattrocento"/>
              <a:buNone/>
              <a:defRPr sz="2800">
                <a:solidFill>
                  <a:srgbClr val="375E97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09575" y="847675"/>
            <a:ext cx="8722800" cy="417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Quattrocento"/>
              <a:buChar char="●"/>
              <a:defRPr sz="1800">
                <a:solidFill>
                  <a:srgbClr val="333333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333333"/>
              </a:buClr>
              <a:buSzPts val="1400"/>
              <a:buFont typeface="Quattrocento"/>
              <a:buChar char="○"/>
              <a:defRPr>
                <a:solidFill>
                  <a:srgbClr val="333333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333333"/>
              </a:buClr>
              <a:buSzPts val="1400"/>
              <a:buFont typeface="Quattrocento"/>
              <a:buChar char="■"/>
              <a:defRPr>
                <a:solidFill>
                  <a:srgbClr val="333333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333333"/>
              </a:buClr>
              <a:buSzPts val="1400"/>
              <a:buFont typeface="Quattrocento"/>
              <a:buChar char="●"/>
              <a:defRPr>
                <a:solidFill>
                  <a:srgbClr val="333333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333333"/>
              </a:buClr>
              <a:buSzPts val="1400"/>
              <a:buFont typeface="Quattrocento"/>
              <a:buChar char="○"/>
              <a:defRPr>
                <a:solidFill>
                  <a:srgbClr val="333333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333333"/>
              </a:buClr>
              <a:buSzPts val="1400"/>
              <a:buFont typeface="Quattrocento"/>
              <a:buChar char="■"/>
              <a:defRPr>
                <a:solidFill>
                  <a:srgbClr val="333333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333333"/>
              </a:buClr>
              <a:buSzPts val="1400"/>
              <a:buFont typeface="Quattrocento"/>
              <a:buChar char="●"/>
              <a:defRPr>
                <a:solidFill>
                  <a:srgbClr val="333333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333333"/>
              </a:buClr>
              <a:buSzPts val="1400"/>
              <a:buFont typeface="Quattrocento"/>
              <a:buChar char="○"/>
              <a:defRPr>
                <a:solidFill>
                  <a:srgbClr val="333333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333333"/>
              </a:buClr>
              <a:buSzPts val="1400"/>
              <a:buFont typeface="Quattrocento"/>
              <a:buChar char="■"/>
              <a:defRPr>
                <a:solidFill>
                  <a:srgbClr val="333333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48650" y="4915221"/>
            <a:ext cx="548700" cy="21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0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://ws-dl.blogspot.com/2014/07/2014-07-14-refresh-for-zombies-time.html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png"/><Relationship Id="rId4" Type="http://schemas.openxmlformats.org/officeDocument/2006/relationships/hyperlink" Target="http://www.youtube.com/watch?v=P75R40wBmM0" TargetMode="External"/><Relationship Id="rId5" Type="http://schemas.openxmlformats.org/officeDocument/2006/relationships/image" Target="../media/image15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6.png"/><Relationship Id="rId4" Type="http://schemas.openxmlformats.org/officeDocument/2006/relationships/image" Target="../media/image1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2.gif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7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3.png"/><Relationship Id="rId4" Type="http://schemas.openxmlformats.org/officeDocument/2006/relationships/image" Target="../media/image35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6.gif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8.gif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Relationship Id="rId3" Type="http://schemas.openxmlformats.org/officeDocument/2006/relationships/hyperlink" Target="https://github.com/webrecorder/wombat" TargetMode="Externa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5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7.png"/><Relationship Id="rId4" Type="http://schemas.openxmlformats.org/officeDocument/2006/relationships/image" Target="../media/image32.png"/><Relationship Id="rId5" Type="http://schemas.openxmlformats.org/officeDocument/2006/relationships/hyperlink" Target="http://www.youtube.com/watch?v=dW2oUJAvvAM" TargetMode="External"/><Relationship Id="rId6" Type="http://schemas.openxmlformats.org/officeDocument/2006/relationships/image" Target="../media/image21.jpg"/><Relationship Id="rId7" Type="http://schemas.openxmlformats.org/officeDocument/2006/relationships/image" Target="../media/image31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hyperlink" Target="https://ws-dl.blogspot.com/2018/04/2018-05-01-high-fidelity-ms-thesis-to.html" TargetMode="External"/><Relationship Id="rId6" Type="http://schemas.openxmlformats.org/officeDocument/2006/relationships/hyperlink" Target="https://digitalcommons.odu.edu/computerscience_etds/38/" TargetMode="External"/><Relationship Id="rId7" Type="http://schemas.openxmlformats.org/officeDocument/2006/relationships/hyperlink" Target="https://dl.acm.org/doi/10.1145/3589206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4.png"/><Relationship Id="rId4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3.png"/><Relationship Id="rId4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1" Type="http://schemas.openxmlformats.org/officeDocument/2006/relationships/image" Target="../media/image5.png"/><Relationship Id="rId10" Type="http://schemas.openxmlformats.org/officeDocument/2006/relationships/hyperlink" Target="https://youtu.be/29RVwr_e2ck" TargetMode="External"/><Relationship Id="rId1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youtu.be/29RVwr_e2ck" TargetMode="External"/><Relationship Id="rId4" Type="http://schemas.openxmlformats.org/officeDocument/2006/relationships/hyperlink" Target="https://youtu.be/29RVwr_e2ck" TargetMode="External"/><Relationship Id="rId9" Type="http://schemas.openxmlformats.org/officeDocument/2006/relationships/hyperlink" Target="https://youtu.be/29RVwr_e2ck" TargetMode="External"/><Relationship Id="rId5" Type="http://schemas.openxmlformats.org/officeDocument/2006/relationships/hyperlink" Target="https://youtu.be/29RVwr_e2ck" TargetMode="External"/><Relationship Id="rId6" Type="http://schemas.openxmlformats.org/officeDocument/2006/relationships/hyperlink" Target="https://youtu.be/29RVwr_e2ck" TargetMode="External"/><Relationship Id="rId7" Type="http://schemas.openxmlformats.org/officeDocument/2006/relationships/hyperlink" Target="https://youtu.be/29RVwr_e2ck" TargetMode="External"/><Relationship Id="rId8" Type="http://schemas.openxmlformats.org/officeDocument/2006/relationships/hyperlink" Target="https://youtu.be/29RVwr_e2ck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/>
          <p:nvPr>
            <p:ph type="ctrTitle"/>
          </p:nvPr>
        </p:nvSpPr>
        <p:spPr>
          <a:xfrm>
            <a:off x="311700" y="5159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To Re-experience The Web: </a:t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A Framework For The Transformation And Replay Of Archived Web Pages</a:t>
            </a:r>
            <a:endParaRPr sz="3600">
              <a:solidFill>
                <a:srgbClr val="375E97"/>
              </a:solidFill>
            </a:endParaRPr>
          </a:p>
        </p:txBody>
      </p:sp>
      <p:sp>
        <p:nvSpPr>
          <p:cNvPr id="76" name="Google Shape;76;p17"/>
          <p:cNvSpPr txBox="1"/>
          <p:nvPr>
            <p:ph idx="1" type="subTitle"/>
          </p:nvPr>
        </p:nvSpPr>
        <p:spPr>
          <a:xfrm>
            <a:off x="855125" y="2581825"/>
            <a:ext cx="7302600" cy="102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John Berlin, Mat Kelly, </a:t>
            </a:r>
            <a:endParaRPr>
              <a:solidFill>
                <a:schemeClr val="dk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Michael L. Nelson, Michele C. Weigle</a:t>
            </a:r>
            <a:endParaRPr>
              <a:solidFill>
                <a:schemeClr val="dk2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  <p:sp>
        <p:nvSpPr>
          <p:cNvPr id="77" name="Google Shape;77;p17"/>
          <p:cNvSpPr txBox="1"/>
          <p:nvPr/>
        </p:nvSpPr>
        <p:spPr>
          <a:xfrm>
            <a:off x="2674500" y="4534800"/>
            <a:ext cx="3795000" cy="60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Quattrocento"/>
                <a:ea typeface="Quattrocento"/>
                <a:cs typeface="Quattrocento"/>
                <a:sym typeface="Quattrocento"/>
              </a:rPr>
              <a:t>“</a:t>
            </a:r>
            <a:r>
              <a:rPr lang="en">
                <a:solidFill>
                  <a:schemeClr val="dk2"/>
                </a:solidFill>
                <a:latin typeface="Quattrocento"/>
                <a:ea typeface="Quattrocento"/>
                <a:cs typeface="Quattrocento"/>
                <a:sym typeface="Quattrocento"/>
              </a:rPr>
              <a:t>When you have eliminated the JavaScript, </a:t>
            </a:r>
            <a:endParaRPr>
              <a:solidFill>
                <a:schemeClr val="dk2"/>
              </a:solidFill>
              <a:latin typeface="Quattrocento"/>
              <a:ea typeface="Quattrocento"/>
              <a:cs typeface="Quattrocento"/>
              <a:sym typeface="Quattrocen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Quattrocento"/>
                <a:ea typeface="Quattrocento"/>
                <a:cs typeface="Quattrocento"/>
                <a:sym typeface="Quattrocento"/>
              </a:rPr>
              <a:t>whatever remains must be an empty page”</a:t>
            </a:r>
            <a:endParaRPr>
              <a:solidFill>
                <a:schemeClr val="dk2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  <p:pic>
        <p:nvPicPr>
          <p:cNvPr id="78" name="Google Shape;78;p17"/>
          <p:cNvPicPr preferRelativeResize="0"/>
          <p:nvPr/>
        </p:nvPicPr>
        <p:blipFill rotWithShape="1">
          <a:blip r:embed="rId3">
            <a:alphaModFix/>
          </a:blip>
          <a:srcRect b="16079" l="0" r="0" t="0"/>
          <a:stretch/>
        </p:blipFill>
        <p:spPr>
          <a:xfrm>
            <a:off x="208225" y="4100125"/>
            <a:ext cx="1539575" cy="863800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7"/>
          <p:cNvSpPr txBox="1"/>
          <p:nvPr/>
        </p:nvSpPr>
        <p:spPr>
          <a:xfrm>
            <a:off x="1478700" y="3471975"/>
            <a:ext cx="6007200" cy="60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Quattrocento"/>
                <a:ea typeface="Quattrocento"/>
                <a:cs typeface="Quattrocento"/>
                <a:sym typeface="Quattrocento"/>
              </a:rPr>
              <a:t>Presented by Lesley Frew and Himarsha Jayanetti</a:t>
            </a:r>
            <a:endParaRPr>
              <a:solidFill>
                <a:schemeClr val="dk2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  <p:pic>
        <p:nvPicPr>
          <p:cNvPr id="80" name="Google Shape;80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25200" y="4023925"/>
            <a:ext cx="1029325" cy="1029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49943" y="110725"/>
            <a:ext cx="1646175" cy="487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08225" y="193262"/>
            <a:ext cx="2372124" cy="32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6"/>
          <p:cNvSpPr txBox="1"/>
          <p:nvPr>
            <p:ph type="title"/>
          </p:nvPr>
        </p:nvSpPr>
        <p:spPr>
          <a:xfrm>
            <a:off x="40350" y="37675"/>
            <a:ext cx="9103800" cy="37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600"/>
              <a:t>When JavaScript and HTML Combine</a:t>
            </a:r>
            <a:endParaRPr sz="2600"/>
          </a:p>
        </p:txBody>
      </p:sp>
      <p:pic>
        <p:nvPicPr>
          <p:cNvPr id="175" name="Google Shape;175;p26"/>
          <p:cNvPicPr preferRelativeResize="0"/>
          <p:nvPr/>
        </p:nvPicPr>
        <p:blipFill rotWithShape="1">
          <a:blip r:embed="rId3">
            <a:alphaModFix/>
          </a:blip>
          <a:srcRect b="2171" l="1992" r="835" t="0"/>
          <a:stretch/>
        </p:blipFill>
        <p:spPr>
          <a:xfrm>
            <a:off x="2079975" y="1532525"/>
            <a:ext cx="6635550" cy="3534775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6"/>
          <p:cNvSpPr txBox="1"/>
          <p:nvPr>
            <p:ph idx="12" type="sldNum"/>
          </p:nvPr>
        </p:nvSpPr>
        <p:spPr>
          <a:xfrm>
            <a:off x="8548650" y="4915221"/>
            <a:ext cx="548700" cy="21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7" name="Google Shape;177;p26"/>
          <p:cNvSpPr txBox="1"/>
          <p:nvPr>
            <p:ph idx="4294967295" type="body"/>
          </p:nvPr>
        </p:nvSpPr>
        <p:spPr>
          <a:xfrm>
            <a:off x="124875" y="399875"/>
            <a:ext cx="2739300" cy="109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HTML5 Introduced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data-* attributes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custom elements</a:t>
            </a:r>
            <a:endParaRPr/>
          </a:p>
        </p:txBody>
      </p:sp>
      <p:sp>
        <p:nvSpPr>
          <p:cNvPr id="178" name="Google Shape;178;p26"/>
          <p:cNvSpPr txBox="1"/>
          <p:nvPr>
            <p:ph idx="4294967295" type="body"/>
          </p:nvPr>
        </p:nvSpPr>
        <p:spPr>
          <a:xfrm>
            <a:off x="2891125" y="461225"/>
            <a:ext cx="6064500" cy="65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Well attributes and their values can be “anything”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They all become either JavaScript Content/</a:t>
            </a:r>
            <a:r>
              <a:rPr b="1" lang="en">
                <a:solidFill>
                  <a:srgbClr val="EE795B"/>
                </a:solidFill>
              </a:rPr>
              <a:t>IDL</a:t>
            </a:r>
            <a:r>
              <a:rPr lang="en"/>
              <a:t> attributes </a:t>
            </a:r>
            <a:endParaRPr/>
          </a:p>
        </p:txBody>
      </p:sp>
      <p:sp>
        <p:nvSpPr>
          <p:cNvPr id="179" name="Google Shape;179;p26"/>
          <p:cNvSpPr txBox="1"/>
          <p:nvPr>
            <p:ph idx="4294967295" type="body"/>
          </p:nvPr>
        </p:nvSpPr>
        <p:spPr>
          <a:xfrm>
            <a:off x="98600" y="1618100"/>
            <a:ext cx="1911600" cy="75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5"/>
                </a:solidFill>
              </a:rPr>
              <a:t>Custom Element</a:t>
            </a:r>
            <a:endParaRPr>
              <a:solidFill>
                <a:schemeClr val="accent5"/>
              </a:solidFill>
            </a:endParaRPr>
          </a:p>
        </p:txBody>
      </p:sp>
      <p:cxnSp>
        <p:nvCxnSpPr>
          <p:cNvPr id="180" name="Google Shape;180;p26"/>
          <p:cNvCxnSpPr>
            <a:stCxn id="181" idx="2"/>
          </p:cNvCxnSpPr>
          <p:nvPr/>
        </p:nvCxnSpPr>
        <p:spPr>
          <a:xfrm rot="5400000">
            <a:off x="6126050" y="3299000"/>
            <a:ext cx="1541100" cy="1583100"/>
          </a:xfrm>
          <a:prstGeom prst="bentConnector2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181" name="Google Shape;181;p26"/>
          <p:cNvSpPr txBox="1"/>
          <p:nvPr>
            <p:ph idx="4294967295" type="body"/>
          </p:nvPr>
        </p:nvSpPr>
        <p:spPr>
          <a:xfrm>
            <a:off x="6342050" y="2636000"/>
            <a:ext cx="2692200" cy="684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Actual HTML Deferred</a:t>
            </a:r>
            <a:endParaRPr>
              <a:solidFill>
                <a:srgbClr val="FF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FF0000"/>
                </a:solidFill>
              </a:rPr>
              <a:t>Until This Is Executed</a:t>
            </a:r>
            <a:endParaRPr>
              <a:solidFill>
                <a:srgbClr val="FF0000"/>
              </a:solidFill>
            </a:endParaRPr>
          </a:p>
        </p:txBody>
      </p:sp>
      <p:cxnSp>
        <p:nvCxnSpPr>
          <p:cNvPr id="182" name="Google Shape;182;p26"/>
          <p:cNvCxnSpPr>
            <a:stCxn id="181" idx="0"/>
          </p:cNvCxnSpPr>
          <p:nvPr/>
        </p:nvCxnSpPr>
        <p:spPr>
          <a:xfrm rot="10800000">
            <a:off x="5681450" y="2151500"/>
            <a:ext cx="2006700" cy="4845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183" name="Google Shape;183;p26"/>
          <p:cNvSpPr/>
          <p:nvPr/>
        </p:nvSpPr>
        <p:spPr>
          <a:xfrm>
            <a:off x="2538775" y="3637275"/>
            <a:ext cx="131700" cy="655800"/>
          </a:xfrm>
          <a:prstGeom prst="leftBracket">
            <a:avLst>
              <a:gd fmla="val 8333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33333"/>
              </a:solidFill>
            </a:endParaRPr>
          </a:p>
        </p:txBody>
      </p:sp>
      <p:sp>
        <p:nvSpPr>
          <p:cNvPr id="184" name="Google Shape;184;p26"/>
          <p:cNvSpPr txBox="1"/>
          <p:nvPr>
            <p:ph idx="4294967295" type="body"/>
          </p:nvPr>
        </p:nvSpPr>
        <p:spPr>
          <a:xfrm>
            <a:off x="376525" y="3725175"/>
            <a:ext cx="2139600" cy="4800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CSS works with Custom Attributes</a:t>
            </a:r>
            <a:endParaRPr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7"/>
          <p:cNvSpPr txBox="1"/>
          <p:nvPr>
            <p:ph type="title"/>
          </p:nvPr>
        </p:nvSpPr>
        <p:spPr>
          <a:xfrm>
            <a:off x="109575" y="61875"/>
            <a:ext cx="8722800" cy="469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375E97"/>
                </a:solidFill>
              </a:rPr>
              <a:t>Archival Linkage Modifications</a:t>
            </a:r>
            <a:r>
              <a:rPr lang="en" sz="2600"/>
              <a:t> Of </a:t>
            </a:r>
            <a:r>
              <a:rPr b="1" lang="en" sz="2600">
                <a:solidFill>
                  <a:srgbClr val="375E97"/>
                </a:solidFill>
              </a:rPr>
              <a:t>CSS</a:t>
            </a:r>
            <a:endParaRPr sz="2600">
              <a:solidFill>
                <a:srgbClr val="375E97"/>
              </a:solidFill>
            </a:endParaRPr>
          </a:p>
        </p:txBody>
      </p:sp>
      <p:sp>
        <p:nvSpPr>
          <p:cNvPr id="190" name="Google Shape;190;p27"/>
          <p:cNvSpPr txBox="1"/>
          <p:nvPr/>
        </p:nvSpPr>
        <p:spPr>
          <a:xfrm>
            <a:off x="1284150" y="631125"/>
            <a:ext cx="6575700" cy="142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rPr>
              <a:t>URLs exist in CSS via </a:t>
            </a:r>
            <a:r>
              <a:rPr b="1" lang="en" sz="1800">
                <a:solidFill>
                  <a:srgbClr val="D73A49"/>
                </a:solidFill>
                <a:latin typeface="Quattrocento"/>
                <a:ea typeface="Quattrocento"/>
                <a:cs typeface="Quattrocento"/>
                <a:sym typeface="Quattrocento"/>
              </a:rPr>
              <a:t>@import</a:t>
            </a:r>
            <a:r>
              <a:rPr lang="en" sz="1800">
                <a:solidFill>
                  <a:srgbClr val="D73A49"/>
                </a:solidFill>
                <a:latin typeface="Quattrocento"/>
                <a:ea typeface="Quattrocento"/>
                <a:cs typeface="Quattrocento"/>
                <a:sym typeface="Quattrocento"/>
              </a:rPr>
              <a:t>  </a:t>
            </a:r>
            <a:r>
              <a:rPr lang="en" sz="1800">
                <a:solidFill>
                  <a:srgbClr val="333333"/>
                </a:solidFill>
                <a:latin typeface="Quattrocento"/>
                <a:ea typeface="Quattrocento"/>
                <a:cs typeface="Quattrocento"/>
                <a:sym typeface="Quattrocento"/>
              </a:rPr>
              <a:t>and</a:t>
            </a:r>
            <a:r>
              <a:rPr lang="en" sz="1800">
                <a:solidFill>
                  <a:srgbClr val="D73A49"/>
                </a:solidFill>
                <a:latin typeface="Quattrocento"/>
                <a:ea typeface="Quattrocento"/>
                <a:cs typeface="Quattrocento"/>
                <a:sym typeface="Quattrocento"/>
              </a:rPr>
              <a:t> </a:t>
            </a:r>
            <a:r>
              <a:rPr b="1" lang="en" sz="1800">
                <a:solidFill>
                  <a:srgbClr val="005CC5"/>
                </a:solidFill>
                <a:latin typeface="Quattrocento"/>
                <a:ea typeface="Quattrocento"/>
                <a:cs typeface="Quattrocento"/>
                <a:sym typeface="Quattrocento"/>
              </a:rPr>
              <a:t>url</a:t>
            </a:r>
            <a:r>
              <a:rPr lang="en" sz="1800">
                <a:latin typeface="Quattrocento"/>
                <a:ea typeface="Quattrocento"/>
                <a:cs typeface="Quattrocento"/>
                <a:sym typeface="Quattrocento"/>
              </a:rPr>
              <a:t> </a:t>
            </a:r>
            <a:r>
              <a:rPr lang="en" sz="180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rPr>
              <a:t>keywords</a:t>
            </a:r>
            <a:endParaRPr sz="1800">
              <a:latin typeface="Quattrocento"/>
              <a:ea typeface="Quattrocento"/>
              <a:cs typeface="Quattrocento"/>
              <a:sym typeface="Quattrocen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Quattrocento"/>
              <a:ea typeface="Quattrocento"/>
              <a:cs typeface="Quattrocento"/>
              <a:sym typeface="Quattrocen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Quattrocento"/>
              <a:ea typeface="Quattrocento"/>
              <a:cs typeface="Quattrocento"/>
              <a:sym typeface="Quattrocen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Quattrocento"/>
                <a:ea typeface="Quattrocento"/>
                <a:cs typeface="Quattrocento"/>
                <a:sym typeface="Quattrocento"/>
              </a:rPr>
              <a:t>3 Primary Patterns</a:t>
            </a:r>
            <a:endParaRPr sz="1800">
              <a:latin typeface="Quattrocento"/>
              <a:ea typeface="Quattrocento"/>
              <a:cs typeface="Quattrocento"/>
              <a:sym typeface="Quattrocen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Quattrocento"/>
              <a:ea typeface="Quattrocento"/>
              <a:cs typeface="Quattrocento"/>
              <a:sym typeface="Quattrocen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Quattrocento"/>
              <a:ea typeface="Quattrocento"/>
              <a:cs typeface="Quattrocento"/>
              <a:sym typeface="Quattrocento"/>
            </a:endParaRPr>
          </a:p>
        </p:txBody>
      </p:sp>
      <p:sp>
        <p:nvSpPr>
          <p:cNvPr id="191" name="Google Shape;191;p27"/>
          <p:cNvSpPr txBox="1"/>
          <p:nvPr/>
        </p:nvSpPr>
        <p:spPr>
          <a:xfrm>
            <a:off x="1375800" y="2307875"/>
            <a:ext cx="298500" cy="39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rPr>
              <a:t>1</a:t>
            </a:r>
            <a:endParaRPr sz="1800">
              <a:latin typeface="Quattrocento"/>
              <a:ea typeface="Quattrocento"/>
              <a:cs typeface="Quattrocento"/>
              <a:sym typeface="Quattrocento"/>
            </a:endParaRPr>
          </a:p>
        </p:txBody>
      </p:sp>
      <p:sp>
        <p:nvSpPr>
          <p:cNvPr id="192" name="Google Shape;192;p27"/>
          <p:cNvSpPr txBox="1"/>
          <p:nvPr/>
        </p:nvSpPr>
        <p:spPr>
          <a:xfrm>
            <a:off x="4789025" y="2053425"/>
            <a:ext cx="298500" cy="39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rPr>
              <a:t>2</a:t>
            </a:r>
            <a:endParaRPr sz="1800">
              <a:latin typeface="Quattrocento"/>
              <a:ea typeface="Quattrocento"/>
              <a:cs typeface="Quattrocento"/>
              <a:sym typeface="Quattrocento"/>
            </a:endParaRPr>
          </a:p>
        </p:txBody>
      </p:sp>
      <p:sp>
        <p:nvSpPr>
          <p:cNvPr id="193" name="Google Shape;193;p27"/>
          <p:cNvSpPr txBox="1"/>
          <p:nvPr/>
        </p:nvSpPr>
        <p:spPr>
          <a:xfrm>
            <a:off x="1799950" y="3621600"/>
            <a:ext cx="298500" cy="39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rPr>
              <a:t>3</a:t>
            </a:r>
            <a:endParaRPr sz="1800">
              <a:latin typeface="Quattrocento"/>
              <a:ea typeface="Quattrocento"/>
              <a:cs typeface="Quattrocento"/>
              <a:sym typeface="Quattrocento"/>
            </a:endParaRPr>
          </a:p>
        </p:txBody>
      </p:sp>
      <p:pic>
        <p:nvPicPr>
          <p:cNvPr id="194" name="Google Shape;194;p27"/>
          <p:cNvPicPr preferRelativeResize="0"/>
          <p:nvPr/>
        </p:nvPicPr>
        <p:blipFill rotWithShape="1">
          <a:blip r:embed="rId3">
            <a:alphaModFix/>
          </a:blip>
          <a:srcRect b="0" l="4260" r="0" t="0"/>
          <a:stretch/>
        </p:blipFill>
        <p:spPr>
          <a:xfrm>
            <a:off x="2147750" y="2603425"/>
            <a:ext cx="5233625" cy="205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27"/>
          <p:cNvSpPr txBox="1"/>
          <p:nvPr>
            <p:ph idx="12" type="sldNum"/>
          </p:nvPr>
        </p:nvSpPr>
        <p:spPr>
          <a:xfrm>
            <a:off x="8548650" y="4915221"/>
            <a:ext cx="548700" cy="21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96" name="Google Shape;196;p27"/>
          <p:cNvCxnSpPr/>
          <p:nvPr/>
        </p:nvCxnSpPr>
        <p:spPr>
          <a:xfrm>
            <a:off x="1633400" y="2578700"/>
            <a:ext cx="646200" cy="834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197" name="Google Shape;197;p27"/>
          <p:cNvCxnSpPr/>
          <p:nvPr/>
        </p:nvCxnSpPr>
        <p:spPr>
          <a:xfrm flipH="1">
            <a:off x="3955025" y="2342375"/>
            <a:ext cx="834000" cy="4794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198" name="Google Shape;198;p27"/>
          <p:cNvSpPr/>
          <p:nvPr/>
        </p:nvSpPr>
        <p:spPr>
          <a:xfrm>
            <a:off x="2203375" y="2981850"/>
            <a:ext cx="145800" cy="1675500"/>
          </a:xfrm>
          <a:prstGeom prst="leftBracket">
            <a:avLst>
              <a:gd fmla="val 8333" name="adj"/>
            </a:avLst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8"/>
          <p:cNvSpPr txBox="1"/>
          <p:nvPr>
            <p:ph type="title"/>
          </p:nvPr>
        </p:nvSpPr>
        <p:spPr>
          <a:xfrm>
            <a:off x="29475" y="37675"/>
            <a:ext cx="9144000" cy="37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Preventing Poor/Insecure Replay: </a:t>
            </a:r>
            <a:r>
              <a:rPr lang="en" sz="2300"/>
              <a:t>Replay Preserving Modifications</a:t>
            </a:r>
            <a:endParaRPr sz="2300"/>
          </a:p>
        </p:txBody>
      </p:sp>
      <p:sp>
        <p:nvSpPr>
          <p:cNvPr id="204" name="Google Shape;204;p28"/>
          <p:cNvSpPr txBox="1"/>
          <p:nvPr>
            <p:ph idx="4294967295" type="body"/>
          </p:nvPr>
        </p:nvSpPr>
        <p:spPr>
          <a:xfrm>
            <a:off x="-29925" y="1166150"/>
            <a:ext cx="6002700" cy="34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24292E"/>
                </a:solidFill>
                <a:highlight>
                  <a:srgbClr val="FFFFFF"/>
                </a:highlight>
              </a:rPr>
              <a:t>&lt;</a:t>
            </a:r>
            <a:r>
              <a:rPr lang="en" sz="1400">
                <a:solidFill>
                  <a:srgbClr val="22863A"/>
                </a:solidFill>
                <a:highlight>
                  <a:srgbClr val="FFFFFF"/>
                </a:highlight>
              </a:rPr>
              <a:t>meta</a:t>
            </a:r>
            <a:r>
              <a:rPr lang="en" sz="1400">
                <a:solidFill>
                  <a:srgbClr val="24292E"/>
                </a:solidFill>
                <a:highlight>
                  <a:srgbClr val="FFFFFF"/>
                </a:highlight>
              </a:rPr>
              <a:t> </a:t>
            </a:r>
            <a:r>
              <a:rPr lang="en" sz="1400">
                <a:solidFill>
                  <a:srgbClr val="6F42C1"/>
                </a:solidFill>
                <a:highlight>
                  <a:srgbClr val="FFFFFF"/>
                </a:highlight>
              </a:rPr>
              <a:t>http-equiv</a:t>
            </a:r>
            <a:r>
              <a:rPr lang="en" sz="1400">
                <a:solidFill>
                  <a:srgbClr val="24292E"/>
                </a:solidFill>
                <a:highlight>
                  <a:srgbClr val="FFFFFF"/>
                </a:highlight>
              </a:rPr>
              <a:t>=</a:t>
            </a:r>
            <a:r>
              <a:rPr lang="en" sz="1400">
                <a:solidFill>
                  <a:srgbClr val="032F62"/>
                </a:solidFill>
                <a:highlight>
                  <a:srgbClr val="FFFFFF"/>
                </a:highlight>
              </a:rPr>
              <a:t>"refresh"</a:t>
            </a:r>
            <a:r>
              <a:rPr lang="en" sz="1400">
                <a:solidFill>
                  <a:srgbClr val="24292E"/>
                </a:solidFill>
                <a:highlight>
                  <a:srgbClr val="FFFFFF"/>
                </a:highlight>
              </a:rPr>
              <a:t> </a:t>
            </a:r>
            <a:r>
              <a:rPr lang="en" sz="1400">
                <a:solidFill>
                  <a:srgbClr val="6F42C1"/>
                </a:solidFill>
                <a:highlight>
                  <a:srgbClr val="FFFFFF"/>
                </a:highlight>
              </a:rPr>
              <a:t>content</a:t>
            </a:r>
            <a:r>
              <a:rPr lang="en" sz="1400">
                <a:solidFill>
                  <a:srgbClr val="24292E"/>
                </a:solidFill>
                <a:highlight>
                  <a:srgbClr val="FFFFFF"/>
                </a:highlight>
              </a:rPr>
              <a:t>=</a:t>
            </a:r>
            <a:r>
              <a:rPr lang="en" sz="1400">
                <a:solidFill>
                  <a:srgbClr val="032F62"/>
                </a:solidFill>
                <a:highlight>
                  <a:srgbClr val="FFFFFF"/>
                </a:highlight>
              </a:rPr>
              <a:t>"35;url=?zombie=666"</a:t>
            </a:r>
            <a:r>
              <a:rPr lang="en" sz="1400">
                <a:solidFill>
                  <a:srgbClr val="24292E"/>
                </a:solidFill>
                <a:highlight>
                  <a:srgbClr val="FFFFFF"/>
                </a:highlight>
              </a:rPr>
              <a:t>&gt;</a:t>
            </a:r>
            <a:endParaRPr sz="1400"/>
          </a:p>
        </p:txBody>
      </p:sp>
      <p:sp>
        <p:nvSpPr>
          <p:cNvPr id="205" name="Google Shape;205;p28"/>
          <p:cNvSpPr txBox="1"/>
          <p:nvPr/>
        </p:nvSpPr>
        <p:spPr>
          <a:xfrm>
            <a:off x="-29925" y="2982225"/>
            <a:ext cx="9144000" cy="91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rgbClr val="24292E"/>
                </a:solidFill>
                <a:highlight>
                  <a:schemeClr val="lt1"/>
                </a:highlight>
                <a:latin typeface="Quattrocento"/>
                <a:ea typeface="Quattrocento"/>
                <a:cs typeface="Quattrocento"/>
                <a:sym typeface="Quattrocento"/>
              </a:rPr>
              <a:t>&lt;</a:t>
            </a:r>
            <a:r>
              <a:rPr lang="en" sz="1300">
                <a:solidFill>
                  <a:srgbClr val="22863A"/>
                </a:solidFill>
                <a:highlight>
                  <a:schemeClr val="lt1"/>
                </a:highlight>
                <a:latin typeface="Quattrocento"/>
                <a:ea typeface="Quattrocento"/>
                <a:cs typeface="Quattrocento"/>
                <a:sym typeface="Quattrocento"/>
              </a:rPr>
              <a:t>link</a:t>
            </a:r>
            <a:r>
              <a:rPr lang="en" sz="1300">
                <a:solidFill>
                  <a:srgbClr val="24292E"/>
                </a:solidFill>
                <a:highlight>
                  <a:schemeClr val="lt1"/>
                </a:highlight>
                <a:latin typeface="Quattrocento"/>
                <a:ea typeface="Quattrocento"/>
                <a:cs typeface="Quattrocento"/>
                <a:sym typeface="Quattrocento"/>
              </a:rPr>
              <a:t> </a:t>
            </a:r>
            <a:r>
              <a:rPr lang="en" sz="1300">
                <a:solidFill>
                  <a:srgbClr val="6F42C1"/>
                </a:solidFill>
                <a:highlight>
                  <a:schemeClr val="lt1"/>
                </a:highlight>
                <a:latin typeface="Quattrocento"/>
                <a:ea typeface="Quattrocento"/>
                <a:cs typeface="Quattrocento"/>
                <a:sym typeface="Quattrocento"/>
              </a:rPr>
              <a:t>rel</a:t>
            </a:r>
            <a:r>
              <a:rPr lang="en" sz="1300">
                <a:solidFill>
                  <a:srgbClr val="24292E"/>
                </a:solidFill>
                <a:highlight>
                  <a:schemeClr val="lt1"/>
                </a:highlight>
                <a:latin typeface="Quattrocento"/>
                <a:ea typeface="Quattrocento"/>
                <a:cs typeface="Quattrocento"/>
                <a:sym typeface="Quattrocento"/>
              </a:rPr>
              <a:t>=</a:t>
            </a:r>
            <a:r>
              <a:rPr lang="en" sz="1300">
                <a:solidFill>
                  <a:srgbClr val="032F62"/>
                </a:solidFill>
                <a:highlight>
                  <a:schemeClr val="lt1"/>
                </a:highlight>
                <a:latin typeface="Quattrocento"/>
                <a:ea typeface="Quattrocento"/>
                <a:cs typeface="Quattrocento"/>
                <a:sym typeface="Quattrocento"/>
              </a:rPr>
              <a:t>"stylesheet"</a:t>
            </a:r>
            <a:r>
              <a:rPr lang="en" sz="1300">
                <a:solidFill>
                  <a:srgbClr val="24292E"/>
                </a:solidFill>
                <a:highlight>
                  <a:schemeClr val="lt1"/>
                </a:highlight>
                <a:latin typeface="Quattrocento"/>
                <a:ea typeface="Quattrocento"/>
                <a:cs typeface="Quattrocento"/>
                <a:sym typeface="Quattrocento"/>
              </a:rPr>
              <a:t> </a:t>
            </a:r>
            <a:r>
              <a:rPr lang="en" sz="1300">
                <a:solidFill>
                  <a:srgbClr val="6F42C1"/>
                </a:solidFill>
                <a:highlight>
                  <a:schemeClr val="lt1"/>
                </a:highlight>
                <a:latin typeface="Quattrocento"/>
                <a:ea typeface="Quattrocento"/>
                <a:cs typeface="Quattrocento"/>
                <a:sym typeface="Quattrocento"/>
              </a:rPr>
              <a:t>integrity</a:t>
            </a:r>
            <a:r>
              <a:rPr lang="en" sz="1300">
                <a:solidFill>
                  <a:srgbClr val="24292E"/>
                </a:solidFill>
                <a:highlight>
                  <a:schemeClr val="lt1"/>
                </a:highlight>
                <a:latin typeface="Quattrocento"/>
                <a:ea typeface="Quattrocento"/>
                <a:cs typeface="Quattrocento"/>
                <a:sym typeface="Quattrocento"/>
              </a:rPr>
              <a:t>=</a:t>
            </a:r>
            <a:r>
              <a:rPr lang="en" sz="1300">
                <a:solidFill>
                  <a:srgbClr val="032F62"/>
                </a:solidFill>
                <a:highlight>
                  <a:schemeClr val="lt1"/>
                </a:highlight>
                <a:latin typeface="Quattrocento"/>
                <a:ea typeface="Quattrocento"/>
                <a:cs typeface="Quattrocento"/>
                <a:sym typeface="Quattrocento"/>
              </a:rPr>
              <a:t>"sha384-eKdwSs2g6PL+F9/RnQ14sov7h5SAFYgq8WJln2tXHOSW/7fJt4G+Td7PcVzkJunk"</a:t>
            </a:r>
            <a:r>
              <a:rPr lang="en" sz="1300">
                <a:solidFill>
                  <a:srgbClr val="24292E"/>
                </a:solidFill>
                <a:highlight>
                  <a:schemeClr val="lt1"/>
                </a:highlight>
                <a:latin typeface="Quattrocento"/>
                <a:ea typeface="Quattrocento"/>
                <a:cs typeface="Quattrocento"/>
                <a:sym typeface="Quattrocento"/>
              </a:rPr>
              <a:t>&gt;</a:t>
            </a:r>
            <a:endParaRPr sz="1300">
              <a:solidFill>
                <a:srgbClr val="24292E"/>
              </a:solidFill>
              <a:highlight>
                <a:schemeClr val="lt1"/>
              </a:highlight>
              <a:latin typeface="Quattrocento"/>
              <a:ea typeface="Quattrocento"/>
              <a:cs typeface="Quattrocento"/>
              <a:sym typeface="Quattrocento"/>
            </a:endParaRPr>
          </a:p>
          <a:p>
            <a:pPr indent="0" lvl="0" marL="0" rtl="0" algn="l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300">
              <a:solidFill>
                <a:srgbClr val="24292E"/>
              </a:solidFill>
              <a:highlight>
                <a:schemeClr val="lt1"/>
              </a:highlight>
              <a:latin typeface="Quattrocento"/>
              <a:ea typeface="Quattrocento"/>
              <a:cs typeface="Quattrocento"/>
              <a:sym typeface="Quattrocento"/>
            </a:endParaRPr>
          </a:p>
          <a:p>
            <a:pPr indent="0" lvl="0" marL="0" rtl="0" algn="l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rgbClr val="24292E"/>
                </a:solidFill>
                <a:highlight>
                  <a:schemeClr val="lt1"/>
                </a:highlight>
                <a:latin typeface="Quattrocento"/>
                <a:ea typeface="Quattrocento"/>
                <a:cs typeface="Quattrocento"/>
                <a:sym typeface="Quattrocento"/>
              </a:rPr>
              <a:t>&lt;</a:t>
            </a:r>
            <a:r>
              <a:rPr lang="en" sz="1300">
                <a:solidFill>
                  <a:srgbClr val="22863A"/>
                </a:solidFill>
                <a:highlight>
                  <a:schemeClr val="lt1"/>
                </a:highlight>
                <a:latin typeface="Quattrocento"/>
                <a:ea typeface="Quattrocento"/>
                <a:cs typeface="Quattrocento"/>
                <a:sym typeface="Quattrocento"/>
              </a:rPr>
              <a:t>script</a:t>
            </a:r>
            <a:r>
              <a:rPr lang="en" sz="1300">
                <a:solidFill>
                  <a:srgbClr val="24292E"/>
                </a:solidFill>
                <a:highlight>
                  <a:schemeClr val="lt1"/>
                </a:highlight>
                <a:latin typeface="Quattrocento"/>
                <a:ea typeface="Quattrocento"/>
                <a:cs typeface="Quattrocento"/>
                <a:sym typeface="Quattrocento"/>
              </a:rPr>
              <a:t> </a:t>
            </a:r>
            <a:r>
              <a:rPr lang="en" sz="1300">
                <a:solidFill>
                  <a:srgbClr val="6F42C1"/>
                </a:solidFill>
                <a:highlight>
                  <a:schemeClr val="lt1"/>
                </a:highlight>
                <a:latin typeface="Quattrocento"/>
                <a:ea typeface="Quattrocento"/>
                <a:cs typeface="Quattrocento"/>
                <a:sym typeface="Quattrocento"/>
              </a:rPr>
              <a:t>src</a:t>
            </a:r>
            <a:r>
              <a:rPr lang="en" sz="1300">
                <a:solidFill>
                  <a:srgbClr val="24292E"/>
                </a:solidFill>
                <a:highlight>
                  <a:schemeClr val="lt1"/>
                </a:highlight>
                <a:latin typeface="Quattrocento"/>
                <a:ea typeface="Quattrocento"/>
                <a:cs typeface="Quattrocento"/>
                <a:sym typeface="Quattrocento"/>
              </a:rPr>
              <a:t>=</a:t>
            </a:r>
            <a:r>
              <a:rPr lang="en" sz="1300">
                <a:solidFill>
                  <a:srgbClr val="032F62"/>
                </a:solidFill>
                <a:highlight>
                  <a:schemeClr val="lt1"/>
                </a:highlight>
                <a:latin typeface="Quattrocento"/>
                <a:ea typeface="Quattrocento"/>
                <a:cs typeface="Quattrocento"/>
                <a:sym typeface="Quattrocento"/>
              </a:rPr>
              <a:t>"theScript.js"</a:t>
            </a:r>
            <a:r>
              <a:rPr lang="en" sz="1300">
                <a:solidFill>
                  <a:srgbClr val="24292E"/>
                </a:solidFill>
                <a:highlight>
                  <a:schemeClr val="lt1"/>
                </a:highlight>
                <a:latin typeface="Quattrocento"/>
                <a:ea typeface="Quattrocento"/>
                <a:cs typeface="Quattrocento"/>
                <a:sym typeface="Quattrocento"/>
              </a:rPr>
              <a:t> </a:t>
            </a:r>
            <a:r>
              <a:rPr lang="en" sz="1300">
                <a:solidFill>
                  <a:srgbClr val="6F42C1"/>
                </a:solidFill>
                <a:highlight>
                  <a:schemeClr val="lt1"/>
                </a:highlight>
                <a:latin typeface="Quattrocento"/>
                <a:ea typeface="Quattrocento"/>
                <a:cs typeface="Quattrocento"/>
                <a:sym typeface="Quattrocento"/>
              </a:rPr>
              <a:t>integrity</a:t>
            </a:r>
            <a:r>
              <a:rPr lang="en" sz="1300">
                <a:solidFill>
                  <a:srgbClr val="24292E"/>
                </a:solidFill>
                <a:highlight>
                  <a:schemeClr val="lt1"/>
                </a:highlight>
                <a:latin typeface="Quattrocento"/>
                <a:ea typeface="Quattrocento"/>
                <a:cs typeface="Quattrocento"/>
                <a:sym typeface="Quattrocento"/>
              </a:rPr>
              <a:t>=</a:t>
            </a:r>
            <a:r>
              <a:rPr lang="en" sz="1300">
                <a:solidFill>
                  <a:srgbClr val="032F62"/>
                </a:solidFill>
                <a:highlight>
                  <a:schemeClr val="lt1"/>
                </a:highlight>
                <a:latin typeface="Quattrocento"/>
                <a:ea typeface="Quattrocento"/>
                <a:cs typeface="Quattrocento"/>
                <a:sym typeface="Quattrocento"/>
              </a:rPr>
              <a:t>"sha256-qerliYS7q6jrFLa4BJJ3g1ua00vkPz9SjuYsHPLpVzE="</a:t>
            </a:r>
            <a:r>
              <a:rPr lang="en" sz="1300">
                <a:solidFill>
                  <a:srgbClr val="24292E"/>
                </a:solidFill>
                <a:highlight>
                  <a:schemeClr val="lt1"/>
                </a:highlight>
                <a:latin typeface="Quattrocento"/>
                <a:ea typeface="Quattrocento"/>
                <a:cs typeface="Quattrocento"/>
                <a:sym typeface="Quattrocento"/>
              </a:rPr>
              <a:t>&gt;&lt;/</a:t>
            </a:r>
            <a:r>
              <a:rPr lang="en" sz="1300">
                <a:solidFill>
                  <a:srgbClr val="22863A"/>
                </a:solidFill>
                <a:highlight>
                  <a:schemeClr val="lt1"/>
                </a:highlight>
                <a:latin typeface="Quattrocento"/>
                <a:ea typeface="Quattrocento"/>
                <a:cs typeface="Quattrocento"/>
                <a:sym typeface="Quattrocento"/>
              </a:rPr>
              <a:t>script</a:t>
            </a:r>
            <a:r>
              <a:rPr lang="en" sz="1300">
                <a:solidFill>
                  <a:srgbClr val="24292E"/>
                </a:solidFill>
                <a:highlight>
                  <a:schemeClr val="lt1"/>
                </a:highlight>
                <a:latin typeface="Quattrocento"/>
                <a:ea typeface="Quattrocento"/>
                <a:cs typeface="Quattrocento"/>
                <a:sym typeface="Quattrocento"/>
              </a:rPr>
              <a:t>&gt;</a:t>
            </a:r>
            <a:endParaRPr sz="1300">
              <a:latin typeface="Quattrocento"/>
              <a:ea typeface="Quattrocento"/>
              <a:cs typeface="Quattrocento"/>
              <a:sym typeface="Quattrocento"/>
            </a:endParaRPr>
          </a:p>
        </p:txBody>
      </p:sp>
      <p:sp>
        <p:nvSpPr>
          <p:cNvPr id="206" name="Google Shape;206;p28"/>
          <p:cNvSpPr txBox="1"/>
          <p:nvPr/>
        </p:nvSpPr>
        <p:spPr>
          <a:xfrm>
            <a:off x="7350" y="3844625"/>
            <a:ext cx="4584900" cy="91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Quattrocento"/>
                <a:ea typeface="Quattrocento"/>
                <a:cs typeface="Quattrocento"/>
                <a:sym typeface="Quattrocento"/>
              </a:rPr>
              <a:t>Archives </a:t>
            </a:r>
            <a:endParaRPr sz="1600">
              <a:latin typeface="Quattrocento"/>
              <a:ea typeface="Quattrocento"/>
              <a:cs typeface="Quattrocento"/>
              <a:sym typeface="Quattrocent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Quattrocento"/>
              <a:buChar char="●"/>
            </a:pPr>
            <a:r>
              <a:rPr lang="en" sz="1600">
                <a:latin typeface="Quattrocento"/>
                <a:ea typeface="Quattrocento"/>
                <a:cs typeface="Quattrocento"/>
                <a:sym typeface="Quattrocento"/>
              </a:rPr>
              <a:t>Rewrite URI-Rs found in CSS and JS </a:t>
            </a:r>
            <a:endParaRPr sz="1600">
              <a:latin typeface="Quattrocento"/>
              <a:ea typeface="Quattrocento"/>
              <a:cs typeface="Quattrocento"/>
              <a:sym typeface="Quattrocent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Quattrocento"/>
              <a:buChar char="●"/>
            </a:pPr>
            <a:r>
              <a:rPr lang="en" sz="1600">
                <a:latin typeface="Quattrocento"/>
                <a:ea typeface="Quattrocento"/>
                <a:cs typeface="Quattrocento"/>
                <a:sym typeface="Quattrocento"/>
              </a:rPr>
              <a:t>Add disclaimers to the preserved resource</a:t>
            </a:r>
            <a:endParaRPr sz="1600">
              <a:latin typeface="Quattrocento"/>
              <a:ea typeface="Quattrocento"/>
              <a:cs typeface="Quattrocento"/>
              <a:sym typeface="Quattrocento"/>
            </a:endParaRPr>
          </a:p>
        </p:txBody>
      </p:sp>
      <p:sp>
        <p:nvSpPr>
          <p:cNvPr id="207" name="Google Shape;207;p28"/>
          <p:cNvSpPr txBox="1"/>
          <p:nvPr/>
        </p:nvSpPr>
        <p:spPr>
          <a:xfrm>
            <a:off x="-1750" y="487175"/>
            <a:ext cx="6899100" cy="3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24292E"/>
                </a:solidFill>
                <a:latin typeface="Quattrocento"/>
                <a:ea typeface="Quattrocento"/>
                <a:cs typeface="Quattrocento"/>
                <a:sym typeface="Quattrocento"/>
              </a:rPr>
              <a:t>Negates intended semantics of specific HTML element and attribute pairs</a:t>
            </a:r>
            <a:endParaRPr sz="1600">
              <a:solidFill>
                <a:srgbClr val="24292E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  <p:sp>
        <p:nvSpPr>
          <p:cNvPr id="208" name="Google Shape;208;p28"/>
          <p:cNvSpPr txBox="1"/>
          <p:nvPr>
            <p:ph idx="12" type="sldNum"/>
          </p:nvPr>
        </p:nvSpPr>
        <p:spPr>
          <a:xfrm>
            <a:off x="8548650" y="4915221"/>
            <a:ext cx="548700" cy="21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9" name="Google Shape;209;p28"/>
          <p:cNvSpPr txBox="1"/>
          <p:nvPr/>
        </p:nvSpPr>
        <p:spPr>
          <a:xfrm>
            <a:off x="109575" y="4839025"/>
            <a:ext cx="8439000" cy="29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u="sng">
                <a:solidFill>
                  <a:schemeClr val="hlink"/>
                </a:solidFill>
                <a:latin typeface="Quattrocento"/>
                <a:ea typeface="Quattrocento"/>
                <a:cs typeface="Quattrocento"/>
                <a:sym typeface="Quattrocento"/>
                <a:hlinkClick r:id="rId3"/>
              </a:rPr>
              <a:t>http://ws-dl.blogspot.com/2014/07/2014-07-14-refresh-for-zombies-time.html</a:t>
            </a:r>
            <a:endParaRPr sz="1000">
              <a:solidFill>
                <a:srgbClr val="24292E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  <p:sp>
        <p:nvSpPr>
          <p:cNvPr id="210" name="Google Shape;210;p28"/>
          <p:cNvSpPr txBox="1"/>
          <p:nvPr/>
        </p:nvSpPr>
        <p:spPr>
          <a:xfrm>
            <a:off x="-9575" y="907150"/>
            <a:ext cx="47094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24292E"/>
                </a:solidFill>
                <a:latin typeface="Quattrocento"/>
                <a:ea typeface="Quattrocento"/>
                <a:cs typeface="Quattrocento"/>
                <a:sym typeface="Quattrocento"/>
              </a:rPr>
              <a:t>To prevent the Zombie Apocalypse of course! </a:t>
            </a:r>
            <a:endParaRPr sz="1600">
              <a:solidFill>
                <a:srgbClr val="24292E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  <p:sp>
        <p:nvSpPr>
          <p:cNvPr id="211" name="Google Shape;211;p28"/>
          <p:cNvSpPr txBox="1"/>
          <p:nvPr/>
        </p:nvSpPr>
        <p:spPr>
          <a:xfrm>
            <a:off x="29475" y="2244325"/>
            <a:ext cx="9025200" cy="53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24292E"/>
                </a:solidFill>
                <a:latin typeface="Quattrocento"/>
                <a:ea typeface="Quattrocento"/>
                <a:cs typeface="Quattrocento"/>
                <a:sym typeface="Quattrocento"/>
              </a:rPr>
              <a:t>Also effective in fending off those pesky </a:t>
            </a:r>
            <a:r>
              <a:rPr b="1" lang="en" sz="1600">
                <a:solidFill>
                  <a:srgbClr val="6F42C1"/>
                </a:solidFill>
                <a:latin typeface="Quattrocento"/>
                <a:ea typeface="Quattrocento"/>
                <a:cs typeface="Quattrocento"/>
                <a:sym typeface="Quattrocento"/>
              </a:rPr>
              <a:t>integrity</a:t>
            </a:r>
            <a:r>
              <a:rPr b="1" lang="en" sz="1600">
                <a:solidFill>
                  <a:srgbClr val="24292E"/>
                </a:solidFill>
                <a:latin typeface="Quattrocento"/>
                <a:ea typeface="Quattrocento"/>
                <a:cs typeface="Quattrocento"/>
                <a:sym typeface="Quattrocento"/>
              </a:rPr>
              <a:t> </a:t>
            </a:r>
            <a:r>
              <a:rPr b="1" lang="en" sz="1600">
                <a:solidFill>
                  <a:srgbClr val="6F42C1"/>
                </a:solidFill>
                <a:latin typeface="Quattrocento"/>
                <a:ea typeface="Quattrocento"/>
                <a:cs typeface="Quattrocento"/>
                <a:sym typeface="Quattrocento"/>
              </a:rPr>
              <a:t>attribute</a:t>
            </a:r>
            <a:r>
              <a:rPr lang="en" sz="1600">
                <a:solidFill>
                  <a:srgbClr val="24292E"/>
                </a:solidFill>
                <a:latin typeface="Quattrocento"/>
                <a:ea typeface="Quattrocento"/>
                <a:cs typeface="Quattrocento"/>
                <a:sym typeface="Quattrocento"/>
              </a:rPr>
              <a:t> demons</a:t>
            </a:r>
            <a:endParaRPr sz="1600">
              <a:solidFill>
                <a:srgbClr val="24292E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  <p:sp>
        <p:nvSpPr>
          <p:cNvPr id="212" name="Google Shape;212;p28"/>
          <p:cNvSpPr txBox="1"/>
          <p:nvPr/>
        </p:nvSpPr>
        <p:spPr>
          <a:xfrm>
            <a:off x="4819900" y="4064225"/>
            <a:ext cx="4111800" cy="61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Quattrocento"/>
                <a:ea typeface="Quattrocento"/>
                <a:cs typeface="Quattrocento"/>
                <a:sym typeface="Quattrocento"/>
              </a:rPr>
              <a:t>Browser hash </a:t>
            </a:r>
            <a:r>
              <a:rPr lang="en" sz="1600">
                <a:solidFill>
                  <a:srgbClr val="C41A16"/>
                </a:solidFill>
                <a:latin typeface="Quattrocento"/>
                <a:ea typeface="Quattrocento"/>
                <a:cs typeface="Quattrocento"/>
                <a:sym typeface="Quattrocento"/>
              </a:rPr>
              <a:t>!=</a:t>
            </a:r>
            <a:r>
              <a:rPr lang="en" sz="1600">
                <a:latin typeface="Quattrocento"/>
                <a:ea typeface="Quattrocento"/>
                <a:cs typeface="Quattrocento"/>
                <a:sym typeface="Quattrocento"/>
              </a:rPr>
              <a:t> embedded integrity hash </a:t>
            </a:r>
            <a:endParaRPr sz="1600">
              <a:latin typeface="Quattrocento"/>
              <a:ea typeface="Quattrocento"/>
              <a:cs typeface="Quattrocento"/>
              <a:sym typeface="Quattrocen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rPr>
              <a:t>Thus </a:t>
            </a:r>
            <a:r>
              <a:rPr lang="en" sz="1600">
                <a:latin typeface="Quattrocento"/>
                <a:ea typeface="Quattrocento"/>
                <a:cs typeface="Quattrocento"/>
                <a:sym typeface="Quattrocento"/>
              </a:rPr>
              <a:t>browser no load</a:t>
            </a:r>
            <a:endParaRPr sz="1600">
              <a:latin typeface="Quattrocento"/>
              <a:ea typeface="Quattrocento"/>
              <a:cs typeface="Quattrocento"/>
              <a:sym typeface="Quattrocento"/>
            </a:endParaRPr>
          </a:p>
        </p:txBody>
      </p:sp>
      <p:sp>
        <p:nvSpPr>
          <p:cNvPr id="213" name="Google Shape;213;p28"/>
          <p:cNvSpPr txBox="1"/>
          <p:nvPr/>
        </p:nvSpPr>
        <p:spPr>
          <a:xfrm>
            <a:off x="-29925" y="1669230"/>
            <a:ext cx="76134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b="1" lang="en" sz="1600">
                <a:solidFill>
                  <a:srgbClr val="333333"/>
                </a:solidFill>
                <a:latin typeface="Quattrocento"/>
                <a:ea typeface="Quattrocento"/>
                <a:cs typeface="Quattrocento"/>
                <a:sym typeface="Quattrocento"/>
              </a:rPr>
              <a:t>Attribute Prefixing</a:t>
            </a:r>
            <a:r>
              <a:rPr lang="en" sz="1600">
                <a:solidFill>
                  <a:srgbClr val="24292E"/>
                </a:solidFill>
                <a:latin typeface="Quattrocento"/>
                <a:ea typeface="Quattrocento"/>
                <a:cs typeface="Quattrocento"/>
                <a:sym typeface="Quattrocento"/>
              </a:rPr>
              <a:t>: </a:t>
            </a:r>
            <a:r>
              <a:rPr lang="en">
                <a:solidFill>
                  <a:srgbClr val="24292E"/>
                </a:solidFill>
                <a:highlight>
                  <a:schemeClr val="lt1"/>
                </a:highlight>
                <a:latin typeface="Quattrocento"/>
                <a:ea typeface="Quattrocento"/>
                <a:cs typeface="Quattrocento"/>
                <a:sym typeface="Quattrocento"/>
              </a:rPr>
              <a:t>&lt;</a:t>
            </a:r>
            <a:r>
              <a:rPr lang="en">
                <a:solidFill>
                  <a:srgbClr val="22863A"/>
                </a:solidFill>
                <a:highlight>
                  <a:schemeClr val="lt1"/>
                </a:highlight>
                <a:latin typeface="Quattrocento"/>
                <a:ea typeface="Quattrocento"/>
                <a:cs typeface="Quattrocento"/>
                <a:sym typeface="Quattrocento"/>
              </a:rPr>
              <a:t>meta</a:t>
            </a:r>
            <a:r>
              <a:rPr lang="en">
                <a:solidFill>
                  <a:srgbClr val="24292E"/>
                </a:solidFill>
                <a:highlight>
                  <a:schemeClr val="lt1"/>
                </a:highlight>
                <a:latin typeface="Quattrocento"/>
                <a:ea typeface="Quattrocento"/>
                <a:cs typeface="Quattrocento"/>
                <a:sym typeface="Quattrocento"/>
              </a:rPr>
              <a:t> </a:t>
            </a:r>
            <a:r>
              <a:rPr lang="en">
                <a:solidFill>
                  <a:srgbClr val="6F42C1"/>
                </a:solidFill>
                <a:highlight>
                  <a:schemeClr val="lt1"/>
                </a:highlight>
                <a:latin typeface="Quattrocento"/>
                <a:ea typeface="Quattrocento"/>
                <a:cs typeface="Quattrocento"/>
                <a:sym typeface="Quattrocento"/>
              </a:rPr>
              <a:t>http-equiv</a:t>
            </a:r>
            <a:r>
              <a:rPr lang="en">
                <a:solidFill>
                  <a:srgbClr val="24292E"/>
                </a:solidFill>
                <a:highlight>
                  <a:schemeClr val="lt1"/>
                </a:highlight>
                <a:latin typeface="Quattrocento"/>
                <a:ea typeface="Quattrocento"/>
                <a:cs typeface="Quattrocento"/>
                <a:sym typeface="Quattrocento"/>
              </a:rPr>
              <a:t>=</a:t>
            </a:r>
            <a:r>
              <a:rPr lang="en">
                <a:solidFill>
                  <a:srgbClr val="032F62"/>
                </a:solidFill>
                <a:highlight>
                  <a:schemeClr val="lt1"/>
                </a:highlight>
                <a:latin typeface="Quattrocento"/>
                <a:ea typeface="Quattrocento"/>
                <a:cs typeface="Quattrocento"/>
                <a:sym typeface="Quattrocento"/>
              </a:rPr>
              <a:t>"refresh"</a:t>
            </a:r>
            <a:r>
              <a:rPr lang="en">
                <a:solidFill>
                  <a:srgbClr val="24292E"/>
                </a:solidFill>
                <a:highlight>
                  <a:schemeClr val="lt1"/>
                </a:highlight>
                <a:latin typeface="Quattrocento"/>
                <a:ea typeface="Quattrocento"/>
                <a:cs typeface="Quattrocento"/>
                <a:sym typeface="Quattrocento"/>
              </a:rPr>
              <a:t> </a:t>
            </a:r>
            <a:r>
              <a:rPr lang="en">
                <a:solidFill>
                  <a:srgbClr val="6F42C1"/>
                </a:solidFill>
                <a:highlight>
                  <a:schemeClr val="lt1"/>
                </a:highlight>
                <a:latin typeface="Quattrocento"/>
                <a:ea typeface="Quattrocento"/>
                <a:cs typeface="Quattrocento"/>
                <a:sym typeface="Quattrocento"/>
              </a:rPr>
              <a:t>_content</a:t>
            </a:r>
            <a:r>
              <a:rPr lang="en">
                <a:solidFill>
                  <a:srgbClr val="24292E"/>
                </a:solidFill>
                <a:highlight>
                  <a:schemeClr val="lt1"/>
                </a:highlight>
                <a:latin typeface="Quattrocento"/>
                <a:ea typeface="Quattrocento"/>
                <a:cs typeface="Quattrocento"/>
                <a:sym typeface="Quattrocento"/>
              </a:rPr>
              <a:t>=</a:t>
            </a:r>
            <a:r>
              <a:rPr lang="en">
                <a:solidFill>
                  <a:srgbClr val="032F62"/>
                </a:solidFill>
                <a:highlight>
                  <a:schemeClr val="lt1"/>
                </a:highlight>
                <a:latin typeface="Quattrocento"/>
                <a:ea typeface="Quattrocento"/>
                <a:cs typeface="Quattrocento"/>
                <a:sym typeface="Quattrocento"/>
              </a:rPr>
              <a:t>"35;url=?zombie=666"</a:t>
            </a:r>
            <a:r>
              <a:rPr lang="en">
                <a:solidFill>
                  <a:srgbClr val="24292E"/>
                </a:solidFill>
                <a:highlight>
                  <a:schemeClr val="lt1"/>
                </a:highlight>
                <a:latin typeface="Quattrocento"/>
                <a:ea typeface="Quattrocento"/>
                <a:cs typeface="Quattrocento"/>
                <a:sym typeface="Quattrocento"/>
              </a:rPr>
              <a:t>&gt;</a:t>
            </a:r>
            <a:endParaRPr>
              <a:solidFill>
                <a:srgbClr val="24292E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  <p:grpSp>
        <p:nvGrpSpPr>
          <p:cNvPr id="214" name="Google Shape;214;p28"/>
          <p:cNvGrpSpPr/>
          <p:nvPr/>
        </p:nvGrpSpPr>
        <p:grpSpPr>
          <a:xfrm>
            <a:off x="2983050" y="3212613"/>
            <a:ext cx="3073800" cy="418200"/>
            <a:chOff x="2983050" y="3441213"/>
            <a:chExt cx="3073800" cy="418200"/>
          </a:xfrm>
        </p:grpSpPr>
        <p:sp>
          <p:nvSpPr>
            <p:cNvPr id="215" name="Google Shape;215;p28"/>
            <p:cNvSpPr txBox="1"/>
            <p:nvPr/>
          </p:nvSpPr>
          <p:spPr>
            <a:xfrm>
              <a:off x="2983050" y="3441213"/>
              <a:ext cx="3073800" cy="418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rgbClr val="C41A16"/>
                  </a:solidFill>
                  <a:latin typeface="Quattrocento"/>
                  <a:ea typeface="Quattrocento"/>
                  <a:cs typeface="Quattrocento"/>
                  <a:sym typeface="Quattrocento"/>
                </a:rPr>
                <a:t>Original Content Hash</a:t>
              </a:r>
              <a:endParaRPr sz="1600">
                <a:solidFill>
                  <a:srgbClr val="C41A16"/>
                </a:solidFill>
                <a:latin typeface="Quattrocento"/>
                <a:ea typeface="Quattrocento"/>
                <a:cs typeface="Quattrocento"/>
                <a:sym typeface="Quattrocento"/>
              </a:endParaRPr>
            </a:p>
          </p:txBody>
        </p:sp>
        <p:cxnSp>
          <p:nvCxnSpPr>
            <p:cNvPr id="216" name="Google Shape;216;p28"/>
            <p:cNvCxnSpPr/>
            <p:nvPr/>
          </p:nvCxnSpPr>
          <p:spPr>
            <a:xfrm>
              <a:off x="5560350" y="3684500"/>
              <a:ext cx="195000" cy="147900"/>
            </a:xfrm>
            <a:prstGeom prst="straightConnector1">
              <a:avLst/>
            </a:prstGeom>
            <a:noFill/>
            <a:ln cap="flat" cmpd="sng" w="9525">
              <a:solidFill>
                <a:srgbClr val="C41A16"/>
              </a:solidFill>
              <a:prstDash val="solid"/>
              <a:round/>
              <a:headEnd len="med" w="med" type="none"/>
              <a:tailEnd len="med" w="med" type="stealth"/>
            </a:ln>
          </p:spPr>
        </p:cxnSp>
        <p:cxnSp>
          <p:nvCxnSpPr>
            <p:cNvPr id="217" name="Google Shape;217;p28"/>
            <p:cNvCxnSpPr/>
            <p:nvPr/>
          </p:nvCxnSpPr>
          <p:spPr>
            <a:xfrm rot="10800000">
              <a:off x="3139775" y="3455750"/>
              <a:ext cx="336300" cy="188400"/>
            </a:xfrm>
            <a:prstGeom prst="straightConnector1">
              <a:avLst/>
            </a:prstGeom>
            <a:noFill/>
            <a:ln cap="flat" cmpd="sng" w="9525">
              <a:solidFill>
                <a:srgbClr val="C41A16"/>
              </a:solidFill>
              <a:prstDash val="solid"/>
              <a:round/>
              <a:headEnd len="med" w="med" type="none"/>
              <a:tailEnd len="med" w="med" type="stealth"/>
            </a:ln>
          </p:spPr>
        </p:cxn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9"/>
          <p:cNvSpPr txBox="1"/>
          <p:nvPr>
            <p:ph type="title"/>
          </p:nvPr>
        </p:nvSpPr>
        <p:spPr>
          <a:xfrm>
            <a:off x="122475" y="37675"/>
            <a:ext cx="8722800" cy="37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It's Just A Matter Of Time Until HTML “Attacks” </a:t>
            </a:r>
            <a:endParaRPr/>
          </a:p>
        </p:txBody>
      </p:sp>
      <p:sp>
        <p:nvSpPr>
          <p:cNvPr id="223" name="Google Shape;223;p29"/>
          <p:cNvSpPr txBox="1"/>
          <p:nvPr>
            <p:ph idx="4294967295" type="body"/>
          </p:nvPr>
        </p:nvSpPr>
        <p:spPr>
          <a:xfrm>
            <a:off x="5452876" y="446975"/>
            <a:ext cx="3587400" cy="79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/>
              <a:t>Meta tag delivered Content-Security-Policy!</a:t>
            </a:r>
            <a:endParaRPr b="1"/>
          </a:p>
        </p:txBody>
      </p:sp>
      <p:pic>
        <p:nvPicPr>
          <p:cNvPr id="224" name="Google Shape;224;p29"/>
          <p:cNvPicPr preferRelativeResize="0"/>
          <p:nvPr/>
        </p:nvPicPr>
        <p:blipFill rotWithShape="1">
          <a:blip r:embed="rId3">
            <a:alphaModFix/>
          </a:blip>
          <a:srcRect b="0" l="2381" r="0" t="0"/>
          <a:stretch/>
        </p:blipFill>
        <p:spPr>
          <a:xfrm>
            <a:off x="27200" y="474786"/>
            <a:ext cx="5203025" cy="4622638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29"/>
          <p:cNvSpPr txBox="1"/>
          <p:nvPr>
            <p:ph idx="4294967295" type="body"/>
          </p:nvPr>
        </p:nvSpPr>
        <p:spPr>
          <a:xfrm>
            <a:off x="5239875" y="1240350"/>
            <a:ext cx="3890700" cy="79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Chrome &gt;= 25, Edge &gt;= 14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FireFox &gt;= 23, Opera &gt;= 15, Safari &gt;= 7</a:t>
            </a:r>
            <a:endParaRPr/>
          </a:p>
        </p:txBody>
      </p:sp>
      <p:sp>
        <p:nvSpPr>
          <p:cNvPr id="226" name="Google Shape;226;p29"/>
          <p:cNvSpPr txBox="1"/>
          <p:nvPr>
            <p:ph idx="12" type="sldNum"/>
          </p:nvPr>
        </p:nvSpPr>
        <p:spPr>
          <a:xfrm>
            <a:off x="8548650" y="4915221"/>
            <a:ext cx="548700" cy="21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The ability to deny the Internet Archive control over SPN and the Wayback Machine's banner  was reported to the Internet Archive on October 6, 2017.  &#10;&#10;This video is released to demonstrate my ability to deny the Internet Archive control over SPN and the Wayback Machine's banner.&#10;&#10;URI-M:&#10;http://www.cs.odu.edu/~jberlin/simpleMetaCSP.html" id="227" name="Google Shape;227;p29" title="Denying The Internet Archive Control Over SPN and The Wayback Machine's Banner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93975" y="2125375"/>
            <a:ext cx="3426300" cy="2789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0"/>
          <p:cNvSpPr txBox="1"/>
          <p:nvPr>
            <p:ph type="title"/>
          </p:nvPr>
        </p:nvSpPr>
        <p:spPr>
          <a:xfrm>
            <a:off x="109575" y="61875"/>
            <a:ext cx="8722800" cy="469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Wayback Style: Integrated Replay</a:t>
            </a:r>
            <a:endParaRPr b="1"/>
          </a:p>
        </p:txBody>
      </p:sp>
      <p:sp>
        <p:nvSpPr>
          <p:cNvPr id="233" name="Google Shape;233;p30"/>
          <p:cNvSpPr txBox="1"/>
          <p:nvPr>
            <p:ph idx="1" type="body"/>
          </p:nvPr>
        </p:nvSpPr>
        <p:spPr>
          <a:xfrm>
            <a:off x="109575" y="619075"/>
            <a:ext cx="4291500" cy="198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OG way to replay web pages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0000"/>
                </a:solidFill>
              </a:rPr>
              <a:t>No Separation</a:t>
            </a:r>
            <a:r>
              <a:rPr lang="en"/>
              <a:t> of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Replayed Page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Archive Controlled Banner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Domain, 1 Page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34" name="Google Shape;234;p30"/>
          <p:cNvPicPr preferRelativeResize="0"/>
          <p:nvPr/>
        </p:nvPicPr>
        <p:blipFill rotWithShape="1">
          <a:blip r:embed="rId3">
            <a:alphaModFix/>
          </a:blip>
          <a:srcRect b="1639" l="0" r="0" t="1938"/>
          <a:stretch/>
        </p:blipFill>
        <p:spPr>
          <a:xfrm>
            <a:off x="4673850" y="889575"/>
            <a:ext cx="4291399" cy="4033200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30"/>
          <p:cNvSpPr/>
          <p:nvPr/>
        </p:nvSpPr>
        <p:spPr>
          <a:xfrm>
            <a:off x="4668700" y="1021975"/>
            <a:ext cx="4291500" cy="39009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30"/>
          <p:cNvSpPr/>
          <p:nvPr/>
        </p:nvSpPr>
        <p:spPr>
          <a:xfrm>
            <a:off x="4755575" y="1203950"/>
            <a:ext cx="4160100" cy="314400"/>
          </a:xfrm>
          <a:prstGeom prst="rect">
            <a:avLst/>
          </a:prstGeom>
          <a:noFill/>
          <a:ln cap="flat" cmpd="sng" w="19050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30"/>
          <p:cNvSpPr txBox="1"/>
          <p:nvPr/>
        </p:nvSpPr>
        <p:spPr>
          <a:xfrm>
            <a:off x="42475" y="2914525"/>
            <a:ext cx="2589600" cy="20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333333"/>
                </a:solidFill>
                <a:latin typeface="Quattrocento"/>
                <a:ea typeface="Quattrocento"/>
                <a:cs typeface="Quattrocento"/>
                <a:sym typeface="Quattrocento"/>
              </a:rPr>
              <a:t>Archive (banner)</a:t>
            </a:r>
            <a:endParaRPr sz="1800">
              <a:solidFill>
                <a:srgbClr val="333333"/>
              </a:solidFill>
              <a:latin typeface="Quattrocento"/>
              <a:ea typeface="Quattrocento"/>
              <a:cs typeface="Quattrocento"/>
              <a:sym typeface="Quattrocento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800">
                <a:solidFill>
                  <a:srgbClr val="22863A"/>
                </a:solidFill>
                <a:latin typeface="Quattrocento"/>
                <a:ea typeface="Quattrocento"/>
                <a:cs typeface="Quattrocento"/>
                <a:sym typeface="Quattrocento"/>
              </a:rPr>
              <a:t>web.archive.org </a:t>
            </a:r>
            <a:endParaRPr b="1" sz="1800">
              <a:solidFill>
                <a:srgbClr val="22863A"/>
              </a:solidFill>
              <a:latin typeface="Quattrocento"/>
              <a:ea typeface="Quattrocento"/>
              <a:cs typeface="Quattrocento"/>
              <a:sym typeface="Quattrocento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333333"/>
                </a:solidFill>
                <a:latin typeface="Quattrocento"/>
                <a:ea typeface="Quattrocento"/>
                <a:cs typeface="Quattrocento"/>
                <a:sym typeface="Quattrocento"/>
              </a:rPr>
              <a:t>+ </a:t>
            </a:r>
            <a:endParaRPr sz="1800">
              <a:solidFill>
                <a:srgbClr val="333333"/>
              </a:solidFill>
              <a:latin typeface="Quattrocento"/>
              <a:ea typeface="Quattrocento"/>
              <a:cs typeface="Quattrocento"/>
              <a:sym typeface="Quattrocento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333333"/>
                </a:solidFill>
                <a:latin typeface="Quattrocento"/>
                <a:ea typeface="Quattrocento"/>
                <a:cs typeface="Quattrocento"/>
                <a:sym typeface="Quattrocento"/>
              </a:rPr>
              <a:t>Replay (memento)</a:t>
            </a:r>
            <a:endParaRPr sz="1800">
              <a:solidFill>
                <a:srgbClr val="333333"/>
              </a:solidFill>
              <a:latin typeface="Quattrocento"/>
              <a:ea typeface="Quattrocento"/>
              <a:cs typeface="Quattrocento"/>
              <a:sym typeface="Quattrocento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800">
                <a:solidFill>
                  <a:srgbClr val="FF0000"/>
                </a:solidFill>
                <a:latin typeface="Quattrocento"/>
                <a:ea typeface="Quattrocento"/>
                <a:cs typeface="Quattrocento"/>
                <a:sym typeface="Quattrocento"/>
              </a:rPr>
              <a:t>web.archive.org</a:t>
            </a:r>
            <a:r>
              <a:rPr b="1" lang="en" sz="1800">
                <a:solidFill>
                  <a:srgbClr val="C41A16"/>
                </a:solidFill>
                <a:latin typeface="Quattrocento"/>
                <a:ea typeface="Quattrocento"/>
                <a:cs typeface="Quattrocento"/>
                <a:sym typeface="Quattrocento"/>
              </a:rPr>
              <a:t> </a:t>
            </a:r>
            <a:endParaRPr b="1" sz="1800">
              <a:solidFill>
                <a:srgbClr val="C41A16"/>
              </a:solidFill>
              <a:latin typeface="Quattrocento"/>
              <a:ea typeface="Quattrocento"/>
              <a:cs typeface="Quattrocento"/>
              <a:sym typeface="Quattrocento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rgbClr val="333333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  <p:cxnSp>
        <p:nvCxnSpPr>
          <p:cNvPr id="238" name="Google Shape;238;p30"/>
          <p:cNvCxnSpPr/>
          <p:nvPr/>
        </p:nvCxnSpPr>
        <p:spPr>
          <a:xfrm flipH="1" rot="10800000">
            <a:off x="2225500" y="3153325"/>
            <a:ext cx="2406900" cy="12573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239" name="Google Shape;239;p30"/>
          <p:cNvCxnSpPr/>
          <p:nvPr/>
        </p:nvCxnSpPr>
        <p:spPr>
          <a:xfrm flipH="1" rot="10800000">
            <a:off x="2158250" y="1586650"/>
            <a:ext cx="3072600" cy="1741500"/>
          </a:xfrm>
          <a:prstGeom prst="straightConnector1">
            <a:avLst/>
          </a:prstGeom>
          <a:noFill/>
          <a:ln cap="flat" cmpd="sng" w="19050">
            <a:solidFill>
              <a:srgbClr val="00FF00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240" name="Google Shape;240;p30"/>
          <p:cNvSpPr txBox="1"/>
          <p:nvPr>
            <p:ph idx="12" type="sldNum"/>
          </p:nvPr>
        </p:nvSpPr>
        <p:spPr>
          <a:xfrm>
            <a:off x="8548650" y="4915221"/>
            <a:ext cx="548700" cy="21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1"/>
          <p:cNvSpPr txBox="1"/>
          <p:nvPr>
            <p:ph type="title"/>
          </p:nvPr>
        </p:nvSpPr>
        <p:spPr>
          <a:xfrm>
            <a:off x="122475" y="46875"/>
            <a:ext cx="8722800" cy="40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/>
              <a:t>Wayback Style: Integrated Replay</a:t>
            </a:r>
            <a:endParaRPr/>
          </a:p>
        </p:txBody>
      </p:sp>
      <p:sp>
        <p:nvSpPr>
          <p:cNvPr id="246" name="Google Shape;246;p31"/>
          <p:cNvSpPr txBox="1"/>
          <p:nvPr>
            <p:ph idx="12" type="sldNum"/>
          </p:nvPr>
        </p:nvSpPr>
        <p:spPr>
          <a:xfrm>
            <a:off x="8548650" y="4915221"/>
            <a:ext cx="548700" cy="21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47" name="Google Shape;247;p31"/>
          <p:cNvGrpSpPr/>
          <p:nvPr/>
        </p:nvGrpSpPr>
        <p:grpSpPr>
          <a:xfrm>
            <a:off x="129620" y="645571"/>
            <a:ext cx="4725692" cy="4421717"/>
            <a:chOff x="129620" y="645571"/>
            <a:chExt cx="4725692" cy="4421717"/>
          </a:xfrm>
        </p:grpSpPr>
        <p:pic>
          <p:nvPicPr>
            <p:cNvPr id="248" name="Google Shape;248;p3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29620" y="645571"/>
              <a:ext cx="4725692" cy="4421717"/>
            </a:xfrm>
            <a:prstGeom prst="rect">
              <a:avLst/>
            </a:prstGeom>
            <a:noFill/>
            <a:ln cap="flat" cmpd="sng" w="1905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</p:pic>
        <p:sp>
          <p:nvSpPr>
            <p:cNvPr id="249" name="Google Shape;249;p31"/>
            <p:cNvSpPr/>
            <p:nvPr/>
          </p:nvSpPr>
          <p:spPr>
            <a:xfrm>
              <a:off x="207989" y="693364"/>
              <a:ext cx="4547100" cy="754800"/>
            </a:xfrm>
            <a:prstGeom prst="rect">
              <a:avLst/>
            </a:prstGeom>
            <a:noFill/>
            <a:ln cap="flat" cmpd="sng" w="19050">
              <a:solidFill>
                <a:srgbClr val="00FF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Google Shape;250;p31"/>
            <p:cNvSpPr/>
            <p:nvPr/>
          </p:nvSpPr>
          <p:spPr>
            <a:xfrm>
              <a:off x="241002" y="3307725"/>
              <a:ext cx="4284000" cy="862500"/>
            </a:xfrm>
            <a:prstGeom prst="rect">
              <a:avLst/>
            </a:prstGeom>
            <a:noFill/>
            <a:ln cap="flat" cmpd="sng" w="19050">
              <a:solidFill>
                <a:srgbClr val="00FF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51" name="Google Shape;251;p31"/>
          <p:cNvSpPr txBox="1"/>
          <p:nvPr>
            <p:ph idx="4294967295" type="body"/>
          </p:nvPr>
        </p:nvSpPr>
        <p:spPr>
          <a:xfrm>
            <a:off x="2766375" y="985725"/>
            <a:ext cx="1988700" cy="46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22863A"/>
                </a:solidFill>
              </a:rPr>
              <a:t>web.archive.org</a:t>
            </a:r>
            <a:endParaRPr b="1" sz="1400">
              <a:solidFill>
                <a:srgbClr val="22863A"/>
              </a:solidFill>
            </a:endParaRPr>
          </a:p>
        </p:txBody>
      </p:sp>
      <p:sp>
        <p:nvSpPr>
          <p:cNvPr id="252" name="Google Shape;252;p31"/>
          <p:cNvSpPr txBox="1"/>
          <p:nvPr>
            <p:ph idx="4294967295" type="body"/>
          </p:nvPr>
        </p:nvSpPr>
        <p:spPr>
          <a:xfrm>
            <a:off x="2354225" y="3178050"/>
            <a:ext cx="2628000" cy="46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22863A"/>
                </a:solidFill>
              </a:rPr>
              <a:t>web.archive.org</a:t>
            </a:r>
            <a:endParaRPr b="1">
              <a:solidFill>
                <a:srgbClr val="22863A"/>
              </a:solidFill>
            </a:endParaRPr>
          </a:p>
        </p:txBody>
      </p:sp>
      <p:sp>
        <p:nvSpPr>
          <p:cNvPr id="253" name="Google Shape;253;p31"/>
          <p:cNvSpPr txBox="1"/>
          <p:nvPr>
            <p:ph idx="4294967295" type="body"/>
          </p:nvPr>
        </p:nvSpPr>
        <p:spPr>
          <a:xfrm>
            <a:off x="2369150" y="2310488"/>
            <a:ext cx="1988700" cy="46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FF0000"/>
                </a:solidFill>
              </a:rPr>
              <a:t>web.archive.org</a:t>
            </a:r>
            <a:endParaRPr b="1" sz="1400">
              <a:solidFill>
                <a:srgbClr val="FF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0000"/>
                </a:solidFill>
              </a:rPr>
              <a:t>memento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254" name="Google Shape;254;p31"/>
          <p:cNvSpPr txBox="1"/>
          <p:nvPr>
            <p:ph idx="4294967295" type="body"/>
          </p:nvPr>
        </p:nvSpPr>
        <p:spPr>
          <a:xfrm>
            <a:off x="1993825" y="3734125"/>
            <a:ext cx="2628000" cy="46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22863A"/>
                </a:solidFill>
              </a:rPr>
              <a:t>banner</a:t>
            </a:r>
            <a:endParaRPr b="1">
              <a:solidFill>
                <a:srgbClr val="22863A"/>
              </a:solidFill>
            </a:endParaRPr>
          </a:p>
        </p:txBody>
      </p:sp>
      <p:grpSp>
        <p:nvGrpSpPr>
          <p:cNvPr id="255" name="Google Shape;255;p31"/>
          <p:cNvGrpSpPr/>
          <p:nvPr/>
        </p:nvGrpSpPr>
        <p:grpSpPr>
          <a:xfrm>
            <a:off x="5501662" y="584050"/>
            <a:ext cx="3332039" cy="4386999"/>
            <a:chOff x="5501662" y="584050"/>
            <a:chExt cx="3332039" cy="4386999"/>
          </a:xfrm>
        </p:grpSpPr>
        <p:pic>
          <p:nvPicPr>
            <p:cNvPr id="256" name="Google Shape;256;p31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501662" y="584050"/>
              <a:ext cx="3332039" cy="43869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7" name="Google Shape;257;p31"/>
            <p:cNvSpPr/>
            <p:nvPr/>
          </p:nvSpPr>
          <p:spPr>
            <a:xfrm>
              <a:off x="5567500" y="868825"/>
              <a:ext cx="3167400" cy="4046400"/>
            </a:xfrm>
            <a:prstGeom prst="rect">
              <a:avLst/>
            </a:prstGeom>
            <a:noFill/>
            <a:ln cap="flat" cmpd="sng" w="1905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" name="Google Shape;258;p31"/>
            <p:cNvSpPr/>
            <p:nvPr/>
          </p:nvSpPr>
          <p:spPr>
            <a:xfrm>
              <a:off x="5907600" y="1257850"/>
              <a:ext cx="1586700" cy="225900"/>
            </a:xfrm>
            <a:prstGeom prst="rect">
              <a:avLst/>
            </a:prstGeom>
            <a:noFill/>
            <a:ln cap="flat" cmpd="sng" w="19050">
              <a:solidFill>
                <a:srgbClr val="00FF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" name="Google Shape;259;p31"/>
            <p:cNvSpPr/>
            <p:nvPr/>
          </p:nvSpPr>
          <p:spPr>
            <a:xfrm>
              <a:off x="5907600" y="2071900"/>
              <a:ext cx="1586700" cy="184800"/>
            </a:xfrm>
            <a:prstGeom prst="rect">
              <a:avLst/>
            </a:prstGeom>
            <a:noFill/>
            <a:ln cap="flat" cmpd="sng" w="19050">
              <a:solidFill>
                <a:srgbClr val="00FF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p31"/>
            <p:cNvSpPr/>
            <p:nvPr/>
          </p:nvSpPr>
          <p:spPr>
            <a:xfrm>
              <a:off x="5907600" y="2481350"/>
              <a:ext cx="1586700" cy="400200"/>
            </a:xfrm>
            <a:prstGeom prst="rect">
              <a:avLst/>
            </a:prstGeom>
            <a:noFill/>
            <a:ln cap="flat" cmpd="sng" w="19050">
              <a:solidFill>
                <a:srgbClr val="00FF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" name="Google Shape;261;p31"/>
            <p:cNvSpPr/>
            <p:nvPr/>
          </p:nvSpPr>
          <p:spPr>
            <a:xfrm>
              <a:off x="5809250" y="3065250"/>
              <a:ext cx="1586700" cy="646200"/>
            </a:xfrm>
            <a:prstGeom prst="rect">
              <a:avLst/>
            </a:prstGeom>
            <a:noFill/>
            <a:ln cap="flat" cmpd="sng" w="19050">
              <a:solidFill>
                <a:srgbClr val="00FF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31"/>
            <p:cNvSpPr/>
            <p:nvPr/>
          </p:nvSpPr>
          <p:spPr>
            <a:xfrm>
              <a:off x="5831400" y="4260650"/>
              <a:ext cx="1586700" cy="438000"/>
            </a:xfrm>
            <a:prstGeom prst="rect">
              <a:avLst/>
            </a:prstGeom>
            <a:noFill/>
            <a:ln cap="flat" cmpd="sng" w="19050">
              <a:solidFill>
                <a:srgbClr val="00FF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Google Shape;263;p31"/>
            <p:cNvSpPr/>
            <p:nvPr/>
          </p:nvSpPr>
          <p:spPr>
            <a:xfrm>
              <a:off x="5852000" y="3880826"/>
              <a:ext cx="1586700" cy="225900"/>
            </a:xfrm>
            <a:prstGeom prst="rect">
              <a:avLst/>
            </a:prstGeom>
            <a:noFill/>
            <a:ln cap="flat" cmpd="sng" w="19050">
              <a:solidFill>
                <a:srgbClr val="00FF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64" name="Google Shape;264;p31"/>
          <p:cNvSpPr txBox="1"/>
          <p:nvPr>
            <p:ph idx="4294967295" type="body"/>
          </p:nvPr>
        </p:nvSpPr>
        <p:spPr>
          <a:xfrm>
            <a:off x="6533625" y="1602700"/>
            <a:ext cx="1772700" cy="46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FF0000"/>
                </a:solidFill>
              </a:rPr>
              <a:t>web.archive.org</a:t>
            </a:r>
            <a:endParaRPr b="1" sz="1400">
              <a:solidFill>
                <a:srgbClr val="FF0000"/>
              </a:solidFill>
            </a:endParaRPr>
          </a:p>
        </p:txBody>
      </p:sp>
      <p:sp>
        <p:nvSpPr>
          <p:cNvPr id="265" name="Google Shape;265;p31"/>
          <p:cNvSpPr txBox="1"/>
          <p:nvPr>
            <p:ph idx="4294967295" type="body"/>
          </p:nvPr>
        </p:nvSpPr>
        <p:spPr>
          <a:xfrm>
            <a:off x="7494300" y="3336325"/>
            <a:ext cx="1240500" cy="46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0000"/>
                </a:solidFill>
              </a:rPr>
              <a:t>memento</a:t>
            </a:r>
            <a:endParaRPr b="1">
              <a:solidFill>
                <a:srgbClr val="FF0000"/>
              </a:solidFill>
            </a:endParaRPr>
          </a:p>
        </p:txBody>
      </p:sp>
      <p:grpSp>
        <p:nvGrpSpPr>
          <p:cNvPr id="266" name="Google Shape;266;p31"/>
          <p:cNvGrpSpPr/>
          <p:nvPr/>
        </p:nvGrpSpPr>
        <p:grpSpPr>
          <a:xfrm>
            <a:off x="6916100" y="1647200"/>
            <a:ext cx="1477100" cy="3169550"/>
            <a:chOff x="6916100" y="1647200"/>
            <a:chExt cx="1477100" cy="3169550"/>
          </a:xfrm>
        </p:grpSpPr>
        <p:cxnSp>
          <p:nvCxnSpPr>
            <p:cNvPr id="267" name="Google Shape;267;p31"/>
            <p:cNvCxnSpPr/>
            <p:nvPr/>
          </p:nvCxnSpPr>
          <p:spPr>
            <a:xfrm rot="10800000">
              <a:off x="7725900" y="3065250"/>
              <a:ext cx="378600" cy="410100"/>
            </a:xfrm>
            <a:prstGeom prst="straightConnector1">
              <a:avLst/>
            </a:prstGeom>
            <a:noFill/>
            <a:ln cap="flat" cmpd="sng" w="19050">
              <a:solidFill>
                <a:srgbClr val="FF0000"/>
              </a:solidFill>
              <a:prstDash val="solid"/>
              <a:round/>
              <a:headEnd len="med" w="med" type="none"/>
              <a:tailEnd len="med" w="med" type="stealth"/>
            </a:ln>
          </p:spPr>
        </p:cxnSp>
        <p:cxnSp>
          <p:nvCxnSpPr>
            <p:cNvPr id="268" name="Google Shape;268;p31"/>
            <p:cNvCxnSpPr/>
            <p:nvPr/>
          </p:nvCxnSpPr>
          <p:spPr>
            <a:xfrm rot="10800000">
              <a:off x="7753550" y="2425950"/>
              <a:ext cx="357900" cy="1049400"/>
            </a:xfrm>
            <a:prstGeom prst="straightConnector1">
              <a:avLst/>
            </a:prstGeom>
            <a:noFill/>
            <a:ln cap="flat" cmpd="sng" w="19050">
              <a:solidFill>
                <a:srgbClr val="FF0000"/>
              </a:solidFill>
              <a:prstDash val="solid"/>
              <a:round/>
              <a:headEnd len="med" w="med" type="none"/>
              <a:tailEnd len="med" w="med" type="stealth"/>
            </a:ln>
          </p:spPr>
        </p:cxnSp>
        <p:cxnSp>
          <p:nvCxnSpPr>
            <p:cNvPr id="269" name="Google Shape;269;p31"/>
            <p:cNvCxnSpPr/>
            <p:nvPr/>
          </p:nvCxnSpPr>
          <p:spPr>
            <a:xfrm flipH="1" rot="10800000">
              <a:off x="8118400" y="1647200"/>
              <a:ext cx="274800" cy="1835100"/>
            </a:xfrm>
            <a:prstGeom prst="straightConnector1">
              <a:avLst/>
            </a:prstGeom>
            <a:noFill/>
            <a:ln cap="flat" cmpd="sng" w="19050">
              <a:solidFill>
                <a:srgbClr val="FF0000"/>
              </a:solidFill>
              <a:prstDash val="solid"/>
              <a:round/>
              <a:headEnd len="med" w="med" type="none"/>
              <a:tailEnd len="med" w="med" type="stealth"/>
            </a:ln>
          </p:spPr>
        </p:cxnSp>
        <p:cxnSp>
          <p:nvCxnSpPr>
            <p:cNvPr id="270" name="Google Shape;270;p31"/>
            <p:cNvCxnSpPr/>
            <p:nvPr/>
          </p:nvCxnSpPr>
          <p:spPr>
            <a:xfrm flipH="1">
              <a:off x="7336625" y="3669950"/>
              <a:ext cx="747000" cy="521400"/>
            </a:xfrm>
            <a:prstGeom prst="curvedConnector3">
              <a:avLst>
                <a:gd fmla="val 20469" name="adj1"/>
              </a:avLst>
            </a:prstGeom>
            <a:noFill/>
            <a:ln cap="flat" cmpd="sng" w="19050">
              <a:solidFill>
                <a:srgbClr val="FF0000"/>
              </a:solidFill>
              <a:prstDash val="solid"/>
              <a:round/>
              <a:headEnd len="med" w="med" type="none"/>
              <a:tailEnd len="med" w="med" type="stealth"/>
            </a:ln>
          </p:spPr>
        </p:cxnSp>
        <p:cxnSp>
          <p:nvCxnSpPr>
            <p:cNvPr id="271" name="Google Shape;271;p31"/>
            <p:cNvCxnSpPr/>
            <p:nvPr/>
          </p:nvCxnSpPr>
          <p:spPr>
            <a:xfrm flipH="1">
              <a:off x="6916100" y="3656050"/>
              <a:ext cx="1257900" cy="1160700"/>
            </a:xfrm>
            <a:prstGeom prst="curvedConnector3">
              <a:avLst>
                <a:gd fmla="val 12710" name="adj1"/>
              </a:avLst>
            </a:prstGeom>
            <a:noFill/>
            <a:ln cap="flat" cmpd="sng" w="19050">
              <a:solidFill>
                <a:srgbClr val="FF0000"/>
              </a:solidFill>
              <a:prstDash val="solid"/>
              <a:round/>
              <a:headEnd len="med" w="med" type="none"/>
              <a:tailEnd len="med" w="med" type="stealth"/>
            </a:ln>
          </p:spPr>
        </p:cxn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2"/>
          <p:cNvSpPr txBox="1"/>
          <p:nvPr>
            <p:ph type="title"/>
          </p:nvPr>
        </p:nvSpPr>
        <p:spPr>
          <a:xfrm>
            <a:off x="122475" y="46875"/>
            <a:ext cx="8722800" cy="40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When </a:t>
            </a:r>
            <a:r>
              <a:rPr b="1" lang="en"/>
              <a:t>Integrated Replay</a:t>
            </a:r>
            <a:r>
              <a:rPr lang="en"/>
              <a:t> is Used</a:t>
            </a:r>
            <a:endParaRPr/>
          </a:p>
        </p:txBody>
      </p:sp>
      <p:sp>
        <p:nvSpPr>
          <p:cNvPr id="277" name="Google Shape;277;p32"/>
          <p:cNvSpPr txBox="1"/>
          <p:nvPr>
            <p:ph idx="12" type="sldNum"/>
          </p:nvPr>
        </p:nvSpPr>
        <p:spPr>
          <a:xfrm>
            <a:off x="8548650" y="4915221"/>
            <a:ext cx="548700" cy="21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78" name="Google Shape;278;p32"/>
          <p:cNvGrpSpPr/>
          <p:nvPr/>
        </p:nvGrpSpPr>
        <p:grpSpPr>
          <a:xfrm>
            <a:off x="0" y="889600"/>
            <a:ext cx="9097500" cy="3669100"/>
            <a:chOff x="0" y="813225"/>
            <a:chExt cx="9097500" cy="3669100"/>
          </a:xfrm>
        </p:grpSpPr>
        <p:pic>
          <p:nvPicPr>
            <p:cNvPr id="279" name="Google Shape;279;p32"/>
            <p:cNvPicPr preferRelativeResize="0"/>
            <p:nvPr/>
          </p:nvPicPr>
          <p:blipFill rotWithShape="1">
            <a:blip r:embed="rId3">
              <a:alphaModFix/>
            </a:blip>
            <a:srcRect b="0" l="9788" r="9651" t="0"/>
            <a:stretch/>
          </p:blipFill>
          <p:spPr>
            <a:xfrm>
              <a:off x="2630363" y="2434450"/>
              <a:ext cx="3836775" cy="20478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0" name="Google Shape;280;p32"/>
            <p:cNvSpPr txBox="1"/>
            <p:nvPr/>
          </p:nvSpPr>
          <p:spPr>
            <a:xfrm>
              <a:off x="0" y="813225"/>
              <a:ext cx="9097500" cy="80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1"/>
                  </a:solidFill>
                  <a:latin typeface="Quattrocento"/>
                  <a:ea typeface="Quattrocento"/>
                  <a:cs typeface="Quattrocento"/>
                  <a:sym typeface="Quattrocento"/>
                </a:rPr>
                <a:t>Because the archived controlled portion of replay (banner) </a:t>
              </a:r>
              <a:endParaRPr sz="180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1"/>
                  </a:solidFill>
                  <a:latin typeface="Quattrocento"/>
                  <a:ea typeface="Quattrocento"/>
                  <a:cs typeface="Quattrocento"/>
                  <a:sym typeface="Quattrocento"/>
                </a:rPr>
                <a:t>and the replayed memento </a:t>
              </a:r>
              <a:r>
                <a:rPr b="1" lang="en" sz="1800">
                  <a:solidFill>
                    <a:srgbClr val="FF0000"/>
                  </a:solidFill>
                  <a:latin typeface="Quattrocento"/>
                  <a:ea typeface="Quattrocento"/>
                  <a:cs typeface="Quattrocento"/>
                  <a:sym typeface="Quattrocento"/>
                </a:rPr>
                <a:t>are on the same domain</a:t>
              </a:r>
              <a:endParaRPr sz="1800">
                <a:solidFill>
                  <a:srgbClr val="FF0000"/>
                </a:solidFill>
                <a:latin typeface="Quattrocento"/>
                <a:ea typeface="Quattrocento"/>
                <a:cs typeface="Quattrocento"/>
                <a:sym typeface="Quattrocento"/>
              </a:endParaRPr>
            </a:p>
          </p:txBody>
        </p:sp>
        <p:sp>
          <p:nvSpPr>
            <p:cNvPr id="281" name="Google Shape;281;p32"/>
            <p:cNvSpPr txBox="1"/>
            <p:nvPr/>
          </p:nvSpPr>
          <p:spPr>
            <a:xfrm>
              <a:off x="88950" y="1572325"/>
              <a:ext cx="8919600" cy="662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900">
                  <a:solidFill>
                    <a:schemeClr val="dk1"/>
                  </a:solidFill>
                  <a:latin typeface="Quattrocento"/>
                  <a:ea typeface="Quattrocento"/>
                  <a:cs typeface="Quattrocento"/>
                  <a:sym typeface="Quattrocento"/>
                </a:rPr>
                <a:t>The replayed memento </a:t>
              </a:r>
              <a:r>
                <a:rPr b="1" lang="en" sz="1900">
                  <a:solidFill>
                    <a:srgbClr val="22863A"/>
                  </a:solidFill>
                  <a:latin typeface="Quattrocento"/>
                  <a:ea typeface="Quattrocento"/>
                  <a:cs typeface="Quattrocento"/>
                  <a:sym typeface="Quattrocento"/>
                </a:rPr>
                <a:t>can</a:t>
              </a:r>
              <a:r>
                <a:rPr lang="en" sz="1900">
                  <a:solidFill>
                    <a:schemeClr val="dk1"/>
                  </a:solidFill>
                  <a:latin typeface="Quattrocento"/>
                  <a:ea typeface="Quattrocento"/>
                  <a:cs typeface="Quattrocento"/>
                  <a:sym typeface="Quattrocento"/>
                </a:rPr>
                <a:t> </a:t>
              </a:r>
              <a:r>
                <a:rPr lang="en" sz="1900">
                  <a:solidFill>
                    <a:srgbClr val="FF0000"/>
                  </a:solidFill>
                  <a:latin typeface="Quattrocento"/>
                  <a:ea typeface="Quattrocento"/>
                  <a:cs typeface="Quattrocento"/>
                  <a:sym typeface="Quattrocento"/>
                </a:rPr>
                <a:t>interact</a:t>
              </a:r>
              <a:r>
                <a:rPr lang="en" sz="1900">
                  <a:solidFill>
                    <a:schemeClr val="dk1"/>
                  </a:solidFill>
                  <a:latin typeface="Quattrocento"/>
                  <a:ea typeface="Quattrocento"/>
                  <a:cs typeface="Quattrocento"/>
                  <a:sym typeface="Quattrocento"/>
                </a:rPr>
                <a:t> with the banner or </a:t>
              </a:r>
              <a:r>
                <a:rPr lang="en" sz="1900">
                  <a:solidFill>
                    <a:srgbClr val="FF0000"/>
                  </a:solidFill>
                  <a:latin typeface="Quattrocento"/>
                  <a:ea typeface="Quattrocento"/>
                  <a:cs typeface="Quattrocento"/>
                  <a:sym typeface="Quattrocento"/>
                </a:rPr>
                <a:t>disrupt</a:t>
              </a:r>
              <a:r>
                <a:rPr lang="en" sz="1900">
                  <a:solidFill>
                    <a:schemeClr val="dk1"/>
                  </a:solidFill>
                  <a:latin typeface="Quattrocento"/>
                  <a:ea typeface="Quattrocento"/>
                  <a:cs typeface="Quattrocento"/>
                  <a:sym typeface="Quattrocento"/>
                </a:rPr>
                <a:t> archive’s control</a:t>
              </a:r>
              <a:endParaRPr sz="1800">
                <a:latin typeface="Quattrocento"/>
                <a:ea typeface="Quattrocento"/>
                <a:cs typeface="Quattrocento"/>
                <a:sym typeface="Quattrocento"/>
              </a:endParaRP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33"/>
          <p:cNvSpPr txBox="1"/>
          <p:nvPr>
            <p:ph type="title"/>
          </p:nvPr>
        </p:nvSpPr>
        <p:spPr>
          <a:xfrm>
            <a:off x="122475" y="37675"/>
            <a:ext cx="8722800" cy="37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600"/>
              <a:t>Wayback Style: Sandboxed Replay</a:t>
            </a:r>
            <a:endParaRPr b="1" sz="2600"/>
          </a:p>
        </p:txBody>
      </p:sp>
      <p:sp>
        <p:nvSpPr>
          <p:cNvPr id="287" name="Google Shape;287;p33"/>
          <p:cNvSpPr txBox="1"/>
          <p:nvPr>
            <p:ph idx="12" type="sldNum"/>
          </p:nvPr>
        </p:nvSpPr>
        <p:spPr>
          <a:xfrm>
            <a:off x="8548650" y="4915221"/>
            <a:ext cx="548700" cy="21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88" name="Google Shape;288;p33"/>
          <p:cNvSpPr txBox="1"/>
          <p:nvPr/>
        </p:nvSpPr>
        <p:spPr>
          <a:xfrm>
            <a:off x="33375" y="448013"/>
            <a:ext cx="8693700" cy="16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latin typeface="Quattrocento"/>
                <a:ea typeface="Quattrocento"/>
                <a:cs typeface="Quattrocento"/>
                <a:sym typeface="Quattrocento"/>
              </a:rPr>
              <a:t>Google Chrome: 2 parts, 1 Browser</a:t>
            </a:r>
            <a:endParaRPr sz="1800">
              <a:latin typeface="Quattrocento"/>
              <a:ea typeface="Quattrocento"/>
              <a:cs typeface="Quattrocento"/>
              <a:sym typeface="Quattrocen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"/>
              <a:buAutoNum type="arabicPeriod"/>
            </a:pPr>
            <a:r>
              <a:rPr lang="en" sz="180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rPr>
              <a:t>Browser Kernel (Controller Of Renderer. Warden of HTTP, Filesystem access)</a:t>
            </a:r>
            <a:endParaRPr sz="1800">
              <a:solidFill>
                <a:schemeClr val="dk1"/>
              </a:solidFill>
              <a:latin typeface="Quattrocento"/>
              <a:ea typeface="Quattrocento"/>
              <a:cs typeface="Quattrocento"/>
              <a:sym typeface="Quattrocen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"/>
              <a:buAutoNum type="arabicPeriod"/>
            </a:pPr>
            <a:r>
              <a:rPr lang="en" sz="180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rPr>
              <a:t>Renderer (JavaScript, HTML, CSS engines….)</a:t>
            </a:r>
            <a:endParaRPr sz="1800">
              <a:latin typeface="Quattrocento"/>
              <a:ea typeface="Quattrocento"/>
              <a:cs typeface="Quattrocento"/>
              <a:sym typeface="Quattrocen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800">
                <a:latin typeface="Quattrocento"/>
                <a:ea typeface="Quattrocento"/>
                <a:cs typeface="Quattrocento"/>
                <a:sym typeface="Quattrocento"/>
              </a:rPr>
              <a:t>Chrome always assumes: </a:t>
            </a:r>
            <a:endParaRPr sz="1800">
              <a:latin typeface="Quattrocento"/>
              <a:ea typeface="Quattrocento"/>
              <a:cs typeface="Quattrocento"/>
              <a:sym typeface="Quattrocen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Quattrocento"/>
                <a:ea typeface="Quattrocento"/>
                <a:cs typeface="Quattrocento"/>
                <a:sym typeface="Quattrocento"/>
              </a:rPr>
              <a:t>“Renderer is </a:t>
            </a:r>
            <a:r>
              <a:rPr b="1" lang="en" sz="1800">
                <a:latin typeface="Quattrocento"/>
                <a:ea typeface="Quattrocento"/>
                <a:cs typeface="Quattrocento"/>
                <a:sym typeface="Quattrocento"/>
              </a:rPr>
              <a:t>always compromised</a:t>
            </a:r>
            <a:r>
              <a:rPr lang="en" sz="1800">
                <a:latin typeface="Quattrocento"/>
                <a:ea typeface="Quattrocento"/>
                <a:cs typeface="Quattrocento"/>
                <a:sym typeface="Quattrocento"/>
              </a:rPr>
              <a:t>”</a:t>
            </a:r>
            <a:endParaRPr sz="1800">
              <a:latin typeface="Quattrocento"/>
              <a:ea typeface="Quattrocento"/>
              <a:cs typeface="Quattrocento"/>
              <a:sym typeface="Quattrocento"/>
            </a:endParaRPr>
          </a:p>
        </p:txBody>
      </p:sp>
      <p:sp>
        <p:nvSpPr>
          <p:cNvPr id="289" name="Google Shape;289;p33"/>
          <p:cNvSpPr txBox="1"/>
          <p:nvPr/>
        </p:nvSpPr>
        <p:spPr>
          <a:xfrm>
            <a:off x="33375" y="2174875"/>
            <a:ext cx="4755900" cy="29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Quattrocento"/>
                <a:ea typeface="Quattrocento"/>
                <a:cs typeface="Quattrocento"/>
                <a:sym typeface="Quattrocento"/>
              </a:rPr>
              <a:t>Sandboxed Replay shares in this assumption </a:t>
            </a:r>
            <a:endParaRPr sz="1800">
              <a:latin typeface="Quattrocento"/>
              <a:ea typeface="Quattrocento"/>
              <a:cs typeface="Quattrocento"/>
              <a:sym typeface="Quattrocen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Quattrocento"/>
              <a:ea typeface="Quattrocento"/>
              <a:cs typeface="Quattrocento"/>
              <a:sym typeface="Quattrocen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Quattrocento"/>
                <a:ea typeface="Quattrocento"/>
                <a:cs typeface="Quattrocento"/>
                <a:sym typeface="Quattrocento"/>
              </a:rPr>
              <a:t>“</a:t>
            </a:r>
            <a:r>
              <a:rPr b="1" lang="en" sz="180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rPr>
              <a:t>Replayed Pages Always Compromised”</a:t>
            </a:r>
            <a:endParaRPr b="1" sz="1800">
              <a:solidFill>
                <a:schemeClr val="dk1"/>
              </a:solidFill>
              <a:latin typeface="Quattrocento"/>
              <a:ea typeface="Quattrocento"/>
              <a:cs typeface="Quattrocento"/>
              <a:sym typeface="Quattrocen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Quattrocento"/>
              <a:ea typeface="Quattrocento"/>
              <a:cs typeface="Quattrocento"/>
              <a:sym typeface="Quattrocen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Quattrocento"/>
                <a:ea typeface="Quattrocento"/>
                <a:cs typeface="Quattrocento"/>
                <a:sym typeface="Quattrocento"/>
              </a:rPr>
              <a:t>2 Domains, </a:t>
            </a:r>
            <a:r>
              <a:rPr lang="en" sz="180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rPr>
              <a:t>1 Page</a:t>
            </a:r>
            <a:endParaRPr sz="1500">
              <a:latin typeface="Quattrocento"/>
              <a:ea typeface="Quattrocento"/>
              <a:cs typeface="Quattrocento"/>
              <a:sym typeface="Quattrocen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800">
                <a:latin typeface="Quattrocento"/>
                <a:ea typeface="Quattrocento"/>
                <a:cs typeface="Quattrocento"/>
                <a:sym typeface="Quattrocento"/>
              </a:rPr>
              <a:t>Archives (Browser Kernel)</a:t>
            </a:r>
            <a:endParaRPr sz="1800">
              <a:latin typeface="Quattrocento"/>
              <a:ea typeface="Quattrocento"/>
              <a:cs typeface="Quattrocento"/>
              <a:sym typeface="Quattrocen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22863A"/>
                </a:solidFill>
                <a:latin typeface="Quattrocento"/>
                <a:ea typeface="Quattrocento"/>
                <a:cs typeface="Quattrocento"/>
                <a:sym typeface="Quattrocento"/>
              </a:rPr>
              <a:t>      </a:t>
            </a:r>
            <a:r>
              <a:rPr b="1" lang="en" sz="1800">
                <a:solidFill>
                  <a:srgbClr val="22863A"/>
                </a:solidFill>
                <a:latin typeface="Quattrocento"/>
                <a:ea typeface="Quattrocento"/>
                <a:cs typeface="Quattrocento"/>
                <a:sym typeface="Quattrocento"/>
              </a:rPr>
              <a:t> webrecorder.io</a:t>
            </a:r>
            <a:endParaRPr b="1" sz="1800">
              <a:latin typeface="Quattrocento"/>
              <a:ea typeface="Quattrocento"/>
              <a:cs typeface="Quattrocento"/>
              <a:sym typeface="Quattrocen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latin typeface="Quattrocento"/>
                <a:ea typeface="Quattrocento"/>
                <a:cs typeface="Quattrocento"/>
                <a:sym typeface="Quattrocento"/>
              </a:rPr>
              <a:t>Replay (</a:t>
            </a:r>
            <a:r>
              <a:rPr lang="en" sz="180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rPr>
              <a:t>Renderer)</a:t>
            </a:r>
            <a:endParaRPr sz="1800">
              <a:solidFill>
                <a:schemeClr val="dk1"/>
              </a:solidFill>
              <a:latin typeface="Quattrocento"/>
              <a:ea typeface="Quattrocento"/>
              <a:cs typeface="Quattrocento"/>
              <a:sym typeface="Quattrocen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800">
                <a:solidFill>
                  <a:srgbClr val="C41A16"/>
                </a:solidFill>
              </a:rPr>
              <a:t> wbrc.io</a:t>
            </a:r>
            <a:endParaRPr b="1" sz="1800">
              <a:solidFill>
                <a:srgbClr val="C41A1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00">
              <a:solidFill>
                <a:schemeClr val="dk1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  <p:pic>
        <p:nvPicPr>
          <p:cNvPr id="290" name="Google Shape;290;p33"/>
          <p:cNvPicPr preferRelativeResize="0"/>
          <p:nvPr/>
        </p:nvPicPr>
        <p:blipFill rotWithShape="1">
          <a:blip r:embed="rId3">
            <a:alphaModFix/>
          </a:blip>
          <a:srcRect b="0" l="0" r="0" t="1419"/>
          <a:stretch/>
        </p:blipFill>
        <p:spPr>
          <a:xfrm>
            <a:off x="5526750" y="1663975"/>
            <a:ext cx="3317251" cy="34123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91" name="Google Shape;291;p33"/>
          <p:cNvCxnSpPr>
            <a:endCxn id="292" idx="1"/>
          </p:cNvCxnSpPr>
          <p:nvPr/>
        </p:nvCxnSpPr>
        <p:spPr>
          <a:xfrm flipH="1" rot="10800000">
            <a:off x="2178450" y="2012450"/>
            <a:ext cx="3348300" cy="2102400"/>
          </a:xfrm>
          <a:prstGeom prst="curvedConnector3">
            <a:avLst>
              <a:gd fmla="val 63855" name="adj1"/>
            </a:avLst>
          </a:prstGeom>
          <a:noFill/>
          <a:ln cap="flat" cmpd="sng" w="19050">
            <a:solidFill>
              <a:srgbClr val="00FF00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292" name="Google Shape;292;p33"/>
          <p:cNvSpPr/>
          <p:nvPr/>
        </p:nvSpPr>
        <p:spPr>
          <a:xfrm>
            <a:off x="5526750" y="1889300"/>
            <a:ext cx="3305100" cy="246300"/>
          </a:xfrm>
          <a:prstGeom prst="rect">
            <a:avLst/>
          </a:prstGeom>
          <a:noFill/>
          <a:ln cap="flat" cmpd="sng" w="19050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293" name="Google Shape;293;p33"/>
          <p:cNvSpPr/>
          <p:nvPr/>
        </p:nvSpPr>
        <p:spPr>
          <a:xfrm>
            <a:off x="5538900" y="2185150"/>
            <a:ext cx="3293100" cy="28641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cxnSp>
        <p:nvCxnSpPr>
          <p:cNvPr id="294" name="Google Shape;294;p33"/>
          <p:cNvCxnSpPr>
            <a:endCxn id="293" idx="1"/>
          </p:cNvCxnSpPr>
          <p:nvPr/>
        </p:nvCxnSpPr>
        <p:spPr>
          <a:xfrm flipH="1" rot="10800000">
            <a:off x="1519500" y="3617200"/>
            <a:ext cx="4019400" cy="1183500"/>
          </a:xfrm>
          <a:prstGeom prst="curvedConnector3">
            <a:avLst>
              <a:gd fmla="val 50000" name="adj1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stealth"/>
          </a:ln>
        </p:spPr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34"/>
          <p:cNvSpPr txBox="1"/>
          <p:nvPr>
            <p:ph type="title"/>
          </p:nvPr>
        </p:nvSpPr>
        <p:spPr>
          <a:xfrm>
            <a:off x="109575" y="61875"/>
            <a:ext cx="8722800" cy="469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/>
              <a:t>Sandboxed Replay Isolation</a:t>
            </a:r>
            <a:r>
              <a:rPr lang="en"/>
              <a:t> In Use</a:t>
            </a:r>
            <a:endParaRPr/>
          </a:p>
        </p:txBody>
      </p:sp>
      <p:pic>
        <p:nvPicPr>
          <p:cNvPr id="300" name="Google Shape;300;p34"/>
          <p:cNvPicPr preferRelativeResize="0"/>
          <p:nvPr/>
        </p:nvPicPr>
        <p:blipFill rotWithShape="1">
          <a:blip r:embed="rId3">
            <a:alphaModFix/>
          </a:blip>
          <a:srcRect b="0" l="0" r="1883" t="0"/>
          <a:stretch/>
        </p:blipFill>
        <p:spPr>
          <a:xfrm>
            <a:off x="5529225" y="683475"/>
            <a:ext cx="3471899" cy="4232549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p34"/>
          <p:cNvSpPr txBox="1"/>
          <p:nvPr>
            <p:ph idx="12" type="sldNum"/>
          </p:nvPr>
        </p:nvSpPr>
        <p:spPr>
          <a:xfrm>
            <a:off x="8548650" y="4915221"/>
            <a:ext cx="548700" cy="21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02" name="Google Shape;302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200" y="683475"/>
            <a:ext cx="5265719" cy="4307628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p34"/>
          <p:cNvSpPr txBox="1"/>
          <p:nvPr>
            <p:ph idx="1" type="body"/>
          </p:nvPr>
        </p:nvSpPr>
        <p:spPr>
          <a:xfrm>
            <a:off x="2724650" y="632525"/>
            <a:ext cx="2099100" cy="46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22863A"/>
                </a:solidFill>
              </a:rPr>
              <a:t>webrecorder.io</a:t>
            </a:r>
            <a:endParaRPr b="1">
              <a:solidFill>
                <a:srgbClr val="22863A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22863A"/>
                </a:solidFill>
              </a:rPr>
              <a:t>                   banner</a:t>
            </a:r>
            <a:endParaRPr b="1">
              <a:solidFill>
                <a:srgbClr val="22863A"/>
              </a:solidFill>
            </a:endParaRPr>
          </a:p>
        </p:txBody>
      </p:sp>
      <p:sp>
        <p:nvSpPr>
          <p:cNvPr id="304" name="Google Shape;304;p34"/>
          <p:cNvSpPr txBox="1"/>
          <p:nvPr>
            <p:ph idx="1" type="body"/>
          </p:nvPr>
        </p:nvSpPr>
        <p:spPr>
          <a:xfrm>
            <a:off x="2543425" y="4521900"/>
            <a:ext cx="2099100" cy="46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22863A"/>
                </a:solidFill>
              </a:rPr>
              <a:t>webrecorder.io</a:t>
            </a:r>
            <a:endParaRPr b="1">
              <a:solidFill>
                <a:srgbClr val="22863A"/>
              </a:solidFill>
            </a:endParaRPr>
          </a:p>
        </p:txBody>
      </p:sp>
      <p:sp>
        <p:nvSpPr>
          <p:cNvPr id="305" name="Google Shape;305;p34"/>
          <p:cNvSpPr txBox="1"/>
          <p:nvPr>
            <p:ph idx="1" type="body"/>
          </p:nvPr>
        </p:nvSpPr>
        <p:spPr>
          <a:xfrm>
            <a:off x="6733275" y="3912200"/>
            <a:ext cx="2099100" cy="46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22863A"/>
                </a:solidFill>
              </a:rPr>
              <a:t>webrecorder.io</a:t>
            </a:r>
            <a:endParaRPr b="1">
              <a:solidFill>
                <a:srgbClr val="22863A"/>
              </a:solidFill>
            </a:endParaRPr>
          </a:p>
        </p:txBody>
      </p:sp>
      <p:sp>
        <p:nvSpPr>
          <p:cNvPr id="306" name="Google Shape;306;p34"/>
          <p:cNvSpPr txBox="1"/>
          <p:nvPr>
            <p:ph idx="1" type="body"/>
          </p:nvPr>
        </p:nvSpPr>
        <p:spPr>
          <a:xfrm>
            <a:off x="3064725" y="2182025"/>
            <a:ext cx="1321200" cy="46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0000"/>
                </a:solidFill>
              </a:rPr>
              <a:t>wbrc.io</a:t>
            </a:r>
            <a:endParaRPr b="1">
              <a:solidFill>
                <a:srgbClr val="FF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0000"/>
                </a:solidFill>
              </a:rPr>
              <a:t>memento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307" name="Google Shape;307;p34"/>
          <p:cNvSpPr txBox="1"/>
          <p:nvPr>
            <p:ph idx="1" type="body"/>
          </p:nvPr>
        </p:nvSpPr>
        <p:spPr>
          <a:xfrm>
            <a:off x="7387550" y="1712825"/>
            <a:ext cx="1321200" cy="46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0000"/>
                </a:solidFill>
              </a:rPr>
              <a:t>wbrc.io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308" name="Google Shape;308;p34"/>
          <p:cNvSpPr txBox="1"/>
          <p:nvPr>
            <p:ph idx="1" type="body"/>
          </p:nvPr>
        </p:nvSpPr>
        <p:spPr>
          <a:xfrm>
            <a:off x="7463475" y="2812513"/>
            <a:ext cx="1321200" cy="46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0000"/>
                </a:solidFill>
              </a:rPr>
              <a:t>memento</a:t>
            </a:r>
            <a:endParaRPr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35"/>
          <p:cNvSpPr txBox="1"/>
          <p:nvPr>
            <p:ph type="title"/>
          </p:nvPr>
        </p:nvSpPr>
        <p:spPr>
          <a:xfrm>
            <a:off x="109575" y="61875"/>
            <a:ext cx="8722800" cy="469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When </a:t>
            </a:r>
            <a:r>
              <a:rPr b="1" lang="en"/>
              <a:t>Replay Isolation</a:t>
            </a:r>
            <a:r>
              <a:rPr lang="en"/>
              <a:t> Is Used</a:t>
            </a:r>
            <a:endParaRPr/>
          </a:p>
        </p:txBody>
      </p:sp>
      <p:sp>
        <p:nvSpPr>
          <p:cNvPr id="314" name="Google Shape;314;p35"/>
          <p:cNvSpPr txBox="1"/>
          <p:nvPr>
            <p:ph idx="12" type="sldNum"/>
          </p:nvPr>
        </p:nvSpPr>
        <p:spPr>
          <a:xfrm>
            <a:off x="8548650" y="4915221"/>
            <a:ext cx="548700" cy="21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15" name="Google Shape;315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96788" y="2432500"/>
            <a:ext cx="3350425" cy="2512825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p35"/>
          <p:cNvSpPr txBox="1"/>
          <p:nvPr/>
        </p:nvSpPr>
        <p:spPr>
          <a:xfrm>
            <a:off x="141000" y="660825"/>
            <a:ext cx="8862000" cy="15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Quattrocento"/>
                <a:ea typeface="Quattrocento"/>
                <a:cs typeface="Quattrocento"/>
                <a:sym typeface="Quattrocento"/>
              </a:rPr>
              <a:t>wbrc.io is forever alone and separate from webrecorder.io </a:t>
            </a:r>
            <a:endParaRPr sz="2200">
              <a:latin typeface="Quattrocento"/>
              <a:ea typeface="Quattrocento"/>
              <a:cs typeface="Quattrocento"/>
              <a:sym typeface="Quattrocen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Quattrocento"/>
              <a:ea typeface="Quattrocento"/>
              <a:cs typeface="Quattrocento"/>
              <a:sym typeface="Quattrocen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rPr>
              <a:t>Because pages on different domains </a:t>
            </a:r>
            <a:r>
              <a:rPr lang="en" sz="2200">
                <a:solidFill>
                  <a:srgbClr val="FF0000"/>
                </a:solidFill>
                <a:latin typeface="Quattrocento"/>
                <a:ea typeface="Quattrocento"/>
                <a:cs typeface="Quattrocento"/>
                <a:sym typeface="Quattrocento"/>
              </a:rPr>
              <a:t>CANNOT</a:t>
            </a:r>
            <a:r>
              <a:rPr lang="en" sz="220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rPr>
              <a:t> directly interact with each other due to </a:t>
            </a:r>
            <a:r>
              <a:rPr lang="en" sz="2200">
                <a:solidFill>
                  <a:srgbClr val="22863A"/>
                </a:solidFill>
                <a:latin typeface="Quattrocento"/>
                <a:ea typeface="Quattrocento"/>
                <a:cs typeface="Quattrocento"/>
                <a:sym typeface="Quattrocento"/>
              </a:rPr>
              <a:t>browser security restrictions (Same-Origin Policy)</a:t>
            </a:r>
            <a:endParaRPr sz="2200">
              <a:solidFill>
                <a:srgbClr val="22863A"/>
              </a:solidFill>
              <a:latin typeface="Quattrocento"/>
              <a:ea typeface="Quattrocento"/>
              <a:cs typeface="Quattrocento"/>
              <a:sym typeface="Quattrocen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Quattrocento"/>
              <a:ea typeface="Quattrocento"/>
              <a:cs typeface="Quattrocento"/>
              <a:sym typeface="Quattrocen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/>
          <p:nvPr>
            <p:ph type="title"/>
          </p:nvPr>
        </p:nvSpPr>
        <p:spPr>
          <a:xfrm>
            <a:off x="109575" y="64025"/>
            <a:ext cx="87228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75E97"/>
                </a:solidFill>
              </a:rPr>
              <a:t>Viewing Live Web Pages</a:t>
            </a:r>
            <a:endParaRPr>
              <a:solidFill>
                <a:srgbClr val="375E97"/>
              </a:solidFill>
            </a:endParaRPr>
          </a:p>
        </p:txBody>
      </p:sp>
      <p:sp>
        <p:nvSpPr>
          <p:cNvPr id="88" name="Google Shape;88;p18"/>
          <p:cNvSpPr txBox="1"/>
          <p:nvPr>
            <p:ph idx="4294967295" type="body"/>
          </p:nvPr>
        </p:nvSpPr>
        <p:spPr>
          <a:xfrm>
            <a:off x="125800" y="1223900"/>
            <a:ext cx="4056300" cy="164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Enter a</a:t>
            </a:r>
            <a:r>
              <a:rPr lang="en">
                <a:solidFill>
                  <a:srgbClr val="566579"/>
                </a:solidFill>
              </a:rPr>
              <a:t> </a:t>
            </a:r>
            <a:r>
              <a:rPr b="1" lang="en">
                <a:solidFill>
                  <a:srgbClr val="375E97"/>
                </a:solidFill>
              </a:rPr>
              <a:t>URL</a:t>
            </a:r>
            <a:r>
              <a:rPr lang="en">
                <a:solidFill>
                  <a:srgbClr val="566579"/>
                </a:solidFill>
              </a:rPr>
              <a:t> </a:t>
            </a:r>
            <a:r>
              <a:rPr lang="en"/>
              <a:t>into the navigation bar of the browser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/>
              <a:t>Browser </a:t>
            </a:r>
            <a:r>
              <a:rPr lang="en"/>
              <a:t>n</a:t>
            </a:r>
            <a:r>
              <a:rPr lang="en" sz="1800"/>
              <a:t>avigates </a:t>
            </a:r>
            <a:r>
              <a:rPr lang="en"/>
              <a:t>t</a:t>
            </a:r>
            <a:r>
              <a:rPr lang="en" sz="1800"/>
              <a:t>o </a:t>
            </a:r>
            <a:r>
              <a:rPr lang="en"/>
              <a:t>the</a:t>
            </a:r>
            <a:r>
              <a:rPr lang="en" sz="1800"/>
              <a:t> </a:t>
            </a:r>
            <a:r>
              <a:rPr lang="en"/>
              <a:t>w</a:t>
            </a:r>
            <a:r>
              <a:rPr lang="en" sz="1800"/>
              <a:t>eb </a:t>
            </a:r>
            <a:r>
              <a:rPr lang="en"/>
              <a:t>p</a:t>
            </a:r>
            <a:r>
              <a:rPr lang="en" sz="1800"/>
              <a:t>age the URL </a:t>
            </a:r>
            <a:r>
              <a:rPr b="1" lang="en">
                <a:solidFill>
                  <a:srgbClr val="375E97"/>
                </a:solidFill>
              </a:rPr>
              <a:t>P</a:t>
            </a:r>
            <a:r>
              <a:rPr b="1" lang="en" sz="1800">
                <a:solidFill>
                  <a:srgbClr val="375E97"/>
                </a:solidFill>
              </a:rPr>
              <a:t>oints </a:t>
            </a:r>
            <a:r>
              <a:rPr b="1" lang="en">
                <a:solidFill>
                  <a:srgbClr val="375E97"/>
                </a:solidFill>
              </a:rPr>
              <a:t>To</a:t>
            </a:r>
            <a:r>
              <a:rPr b="1" lang="en"/>
              <a:t> </a:t>
            </a:r>
            <a:r>
              <a:rPr lang="en"/>
              <a:t>by</a:t>
            </a:r>
            <a:endParaRPr sz="18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Retrieving (</a:t>
            </a:r>
            <a:r>
              <a:rPr b="1" lang="en">
                <a:solidFill>
                  <a:srgbClr val="375E97"/>
                </a:solidFill>
              </a:rPr>
              <a:t>Dereferencing</a:t>
            </a:r>
            <a:r>
              <a:rPr lang="en"/>
              <a:t>), the </a:t>
            </a:r>
            <a:r>
              <a:rPr b="1" lang="en">
                <a:solidFill>
                  <a:srgbClr val="375E97"/>
                </a:solidFill>
              </a:rPr>
              <a:t>Representation</a:t>
            </a:r>
            <a:r>
              <a:rPr lang="en"/>
              <a:t> of the page (</a:t>
            </a:r>
            <a:r>
              <a:rPr b="1" lang="en" sz="1800">
                <a:solidFill>
                  <a:srgbClr val="375E97"/>
                </a:solidFill>
              </a:rPr>
              <a:t>HTML</a:t>
            </a:r>
            <a:r>
              <a:rPr lang="en" sz="1800"/>
              <a:t>) </a:t>
            </a:r>
            <a:r>
              <a:rPr lang="en"/>
              <a:t>f</a:t>
            </a:r>
            <a:r>
              <a:rPr lang="en" sz="1800"/>
              <a:t>rom </a:t>
            </a:r>
            <a:r>
              <a:rPr lang="en"/>
              <a:t>s</a:t>
            </a:r>
            <a:r>
              <a:rPr lang="en" sz="1800"/>
              <a:t>erver</a:t>
            </a:r>
            <a:endParaRPr/>
          </a:p>
        </p:txBody>
      </p:sp>
      <p:pic>
        <p:nvPicPr>
          <p:cNvPr id="89" name="Google Shape;8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06975" y="868299"/>
            <a:ext cx="4790375" cy="259400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8"/>
          <p:cNvSpPr txBox="1"/>
          <p:nvPr>
            <p:ph idx="12" type="sldNum"/>
          </p:nvPr>
        </p:nvSpPr>
        <p:spPr>
          <a:xfrm>
            <a:off x="8548650" y="4915221"/>
            <a:ext cx="548700" cy="21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1" name="Google Shape;91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27150" y="3570175"/>
            <a:ext cx="2604949" cy="1399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36"/>
          <p:cNvSpPr txBox="1"/>
          <p:nvPr>
            <p:ph idx="4294967295" type="body"/>
          </p:nvPr>
        </p:nvSpPr>
        <p:spPr>
          <a:xfrm>
            <a:off x="109575" y="482550"/>
            <a:ext cx="5934900" cy="176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Ensures archived JavaScript </a:t>
            </a:r>
            <a:r>
              <a:rPr b="1" lang="en" sz="1600">
                <a:solidFill>
                  <a:srgbClr val="C41A16"/>
                </a:solidFill>
              </a:rPr>
              <a:t>CANNOT</a:t>
            </a:r>
            <a:endParaRPr b="1" sz="1600">
              <a:solidFill>
                <a:srgbClr val="C41A16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600"/>
              <a:t>Hack Time (escape Memento-Datetime)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Reach out to live web (zombies)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Tamper with archive control</a:t>
            </a:r>
            <a:endParaRPr sz="1600">
              <a:solidFill>
                <a:srgbClr val="24292E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/>
              <a:t>Happens </a:t>
            </a:r>
            <a:r>
              <a:rPr b="1" lang="en" sz="1600"/>
              <a:t>client-side</a:t>
            </a:r>
            <a:endParaRPr b="1" sz="1600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/>
              <a:t>JavaScript URL rewriting using overrides of</a:t>
            </a:r>
            <a:endParaRPr sz="1600"/>
          </a:p>
        </p:txBody>
      </p:sp>
      <p:sp>
        <p:nvSpPr>
          <p:cNvPr id="322" name="Google Shape;322;p36"/>
          <p:cNvSpPr txBox="1"/>
          <p:nvPr>
            <p:ph type="title"/>
          </p:nvPr>
        </p:nvSpPr>
        <p:spPr>
          <a:xfrm>
            <a:off x="122475" y="46875"/>
            <a:ext cx="8722800" cy="40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Temporal Jailing</a:t>
            </a:r>
            <a:endParaRPr b="1"/>
          </a:p>
        </p:txBody>
      </p:sp>
      <p:sp>
        <p:nvSpPr>
          <p:cNvPr id="323" name="Google Shape;323;p36"/>
          <p:cNvSpPr txBox="1"/>
          <p:nvPr>
            <p:ph idx="12" type="sldNum"/>
          </p:nvPr>
        </p:nvSpPr>
        <p:spPr>
          <a:xfrm>
            <a:off x="8548650" y="4915221"/>
            <a:ext cx="548700" cy="21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24" name="Google Shape;324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66963" y="623300"/>
            <a:ext cx="2883125" cy="1621750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Google Shape;325;p36"/>
          <p:cNvSpPr txBox="1"/>
          <p:nvPr>
            <p:ph idx="4294967295" type="body"/>
          </p:nvPr>
        </p:nvSpPr>
        <p:spPr>
          <a:xfrm>
            <a:off x="122475" y="2702850"/>
            <a:ext cx="6184200" cy="237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/>
              <a:t>Location Exposing JavaScript APIs</a:t>
            </a:r>
            <a:endParaRPr sz="1600"/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rgbClr val="005CC5"/>
                </a:solidFill>
                <a:highlight>
                  <a:schemeClr val="lt1"/>
                </a:highlight>
              </a:rPr>
              <a:t>document</a:t>
            </a:r>
            <a:r>
              <a:rPr lang="en" sz="1600">
                <a:solidFill>
                  <a:srgbClr val="24292E"/>
                </a:solidFill>
                <a:highlight>
                  <a:schemeClr val="lt1"/>
                </a:highlight>
              </a:rPr>
              <a:t>.</a:t>
            </a:r>
            <a:r>
              <a:rPr lang="en" sz="1600">
                <a:solidFill>
                  <a:srgbClr val="005CC5"/>
                </a:solidFill>
                <a:highlight>
                  <a:schemeClr val="lt1"/>
                </a:highlight>
              </a:rPr>
              <a:t>location</a:t>
            </a:r>
            <a:r>
              <a:rPr lang="en" sz="1600">
                <a:highlight>
                  <a:schemeClr val="lt1"/>
                </a:highlight>
              </a:rPr>
              <a:t>,</a:t>
            </a:r>
            <a:r>
              <a:rPr lang="en" sz="1600">
                <a:solidFill>
                  <a:srgbClr val="005CC5"/>
                </a:solidFill>
                <a:highlight>
                  <a:schemeClr val="lt1"/>
                </a:highlight>
              </a:rPr>
              <a:t> window</a:t>
            </a:r>
            <a:r>
              <a:rPr lang="en" sz="1600">
                <a:solidFill>
                  <a:srgbClr val="24292E"/>
                </a:solidFill>
                <a:highlight>
                  <a:schemeClr val="lt1"/>
                </a:highlight>
              </a:rPr>
              <a:t>.</a:t>
            </a:r>
            <a:r>
              <a:rPr lang="en" sz="1600">
                <a:solidFill>
                  <a:srgbClr val="005CC5"/>
                </a:solidFill>
                <a:highlight>
                  <a:schemeClr val="lt1"/>
                </a:highlight>
              </a:rPr>
              <a:t>location</a:t>
            </a:r>
            <a:r>
              <a:rPr lang="en" sz="1600">
                <a:highlight>
                  <a:schemeClr val="lt1"/>
                </a:highlight>
              </a:rPr>
              <a:t>,</a:t>
            </a:r>
            <a:r>
              <a:rPr lang="en" sz="1600">
                <a:solidFill>
                  <a:srgbClr val="005CC5"/>
                </a:solidFill>
                <a:highlight>
                  <a:schemeClr val="lt1"/>
                </a:highlight>
              </a:rPr>
              <a:t> </a:t>
            </a:r>
            <a:r>
              <a:rPr lang="en" sz="1600">
                <a:solidFill>
                  <a:srgbClr val="24292E"/>
                </a:solidFill>
                <a:highlight>
                  <a:schemeClr val="lt1"/>
                </a:highlight>
              </a:rPr>
              <a:t>location, </a:t>
            </a:r>
            <a:r>
              <a:rPr lang="en" sz="1600">
                <a:solidFill>
                  <a:srgbClr val="005CC5"/>
                </a:solidFill>
                <a:highlight>
                  <a:schemeClr val="lt1"/>
                </a:highlight>
              </a:rPr>
              <a:t>document</a:t>
            </a:r>
            <a:r>
              <a:rPr lang="en" sz="1600">
                <a:solidFill>
                  <a:srgbClr val="24292E"/>
                </a:solidFill>
                <a:highlight>
                  <a:schemeClr val="lt1"/>
                </a:highlight>
              </a:rPr>
              <a:t>.domain</a:t>
            </a:r>
            <a:endParaRPr sz="1600">
              <a:solidFill>
                <a:srgbClr val="24292E"/>
              </a:solidFill>
              <a:highlight>
                <a:schemeClr val="lt1"/>
              </a:highlight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rgbClr val="24292E"/>
                </a:solidFill>
                <a:highlight>
                  <a:schemeClr val="lt1"/>
                </a:highlight>
              </a:rPr>
              <a:t>URL Changing      New Window            Cookies</a:t>
            </a:r>
            <a:endParaRPr sz="1600">
              <a:solidFill>
                <a:srgbClr val="24292E"/>
              </a:solidFill>
              <a:highlight>
                <a:schemeClr val="lt1"/>
              </a:highlight>
            </a:endParaRPr>
          </a:p>
          <a:p>
            <a:pPr indent="0" lvl="0" marL="0" rtl="0" algn="l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rgbClr val="005CC5"/>
                </a:solidFill>
                <a:highlight>
                  <a:schemeClr val="lt1"/>
                </a:highlight>
              </a:rPr>
              <a:t>window</a:t>
            </a:r>
            <a:r>
              <a:rPr lang="en" sz="1600">
                <a:solidFill>
                  <a:srgbClr val="24292E"/>
                </a:solidFill>
                <a:highlight>
                  <a:schemeClr val="lt1"/>
                </a:highlight>
              </a:rPr>
              <a:t>.</a:t>
            </a:r>
            <a:r>
              <a:rPr lang="en" sz="1600">
                <a:solidFill>
                  <a:srgbClr val="005CC5"/>
                </a:solidFill>
                <a:highlight>
                  <a:schemeClr val="lt1"/>
                </a:highlight>
              </a:rPr>
              <a:t>history </a:t>
            </a:r>
            <a:r>
              <a:rPr lang="en" sz="1600">
                <a:highlight>
                  <a:schemeClr val="lt1"/>
                </a:highlight>
              </a:rPr>
              <a:t>|</a:t>
            </a:r>
            <a:r>
              <a:rPr lang="en" sz="1600">
                <a:solidFill>
                  <a:srgbClr val="005CC5"/>
                </a:solidFill>
                <a:highlight>
                  <a:schemeClr val="lt1"/>
                </a:highlight>
              </a:rPr>
              <a:t> window</a:t>
            </a:r>
            <a:r>
              <a:rPr lang="en" sz="1600">
                <a:solidFill>
                  <a:srgbClr val="000000"/>
                </a:solidFill>
                <a:highlight>
                  <a:schemeClr val="lt1"/>
                </a:highlight>
              </a:rPr>
              <a:t>.open  </a:t>
            </a:r>
            <a:r>
              <a:rPr lang="en" sz="1600">
                <a:highlight>
                  <a:schemeClr val="lt1"/>
                </a:highlight>
              </a:rPr>
              <a:t>|</a:t>
            </a:r>
            <a:r>
              <a:rPr lang="en" sz="1600">
                <a:solidFill>
                  <a:srgbClr val="000000"/>
                </a:solidFill>
                <a:highlight>
                  <a:schemeClr val="lt1"/>
                </a:highlight>
              </a:rPr>
              <a:t> </a:t>
            </a:r>
            <a:r>
              <a:rPr lang="en" sz="1600">
                <a:solidFill>
                  <a:srgbClr val="005CC5"/>
                </a:solidFill>
                <a:highlight>
                  <a:schemeClr val="lt1"/>
                </a:highlight>
              </a:rPr>
              <a:t>document</a:t>
            </a:r>
            <a:r>
              <a:rPr lang="en" sz="1600">
                <a:solidFill>
                  <a:srgbClr val="24292E"/>
                </a:solidFill>
                <a:highlight>
                  <a:schemeClr val="lt1"/>
                </a:highlight>
              </a:rPr>
              <a:t>.cookie</a:t>
            </a:r>
            <a:endParaRPr sz="1600">
              <a:solidFill>
                <a:srgbClr val="24292E"/>
              </a:solidFill>
              <a:highlight>
                <a:schemeClr val="lt1"/>
              </a:highlight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rgbClr val="24292E"/>
                </a:solidFill>
                <a:highlight>
                  <a:schemeClr val="lt1"/>
                </a:highlight>
              </a:rPr>
              <a:t>                 HTTP Requests                     Iframe Communication</a:t>
            </a:r>
            <a:endParaRPr sz="1600">
              <a:solidFill>
                <a:srgbClr val="24292E"/>
              </a:solidFill>
              <a:highlight>
                <a:schemeClr val="lt1"/>
              </a:highlight>
            </a:endParaRPr>
          </a:p>
          <a:p>
            <a:pPr indent="0" lvl="0" marL="0" rtl="0" algn="l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rgbClr val="005CC5"/>
                </a:solidFill>
                <a:highlight>
                  <a:schemeClr val="lt1"/>
                </a:highlight>
              </a:rPr>
              <a:t>XMLHttpRequest</a:t>
            </a:r>
            <a:r>
              <a:rPr lang="en" sz="1600">
                <a:highlight>
                  <a:schemeClr val="lt1"/>
                </a:highlight>
              </a:rPr>
              <a:t>,</a:t>
            </a:r>
            <a:r>
              <a:rPr lang="en" sz="1600">
                <a:solidFill>
                  <a:srgbClr val="005CC5"/>
                </a:solidFill>
                <a:highlight>
                  <a:schemeClr val="lt1"/>
                </a:highlight>
              </a:rPr>
              <a:t> window</a:t>
            </a:r>
            <a:r>
              <a:rPr lang="en" sz="1600">
                <a:solidFill>
                  <a:schemeClr val="dk1"/>
                </a:solidFill>
                <a:highlight>
                  <a:schemeClr val="lt1"/>
                </a:highlight>
              </a:rPr>
              <a:t>.</a:t>
            </a:r>
            <a:r>
              <a:rPr lang="en" sz="1600">
                <a:solidFill>
                  <a:srgbClr val="24292E"/>
                </a:solidFill>
                <a:highlight>
                  <a:schemeClr val="lt1"/>
                </a:highlight>
              </a:rPr>
              <a:t>fetch   |   postMessage   |        …….</a:t>
            </a:r>
            <a:endParaRPr sz="1600">
              <a:solidFill>
                <a:srgbClr val="24292E"/>
              </a:solidFill>
              <a:highlight>
                <a:schemeClr val="lt1"/>
              </a:highlight>
            </a:endParaRPr>
          </a:p>
        </p:txBody>
      </p:sp>
      <p:sp>
        <p:nvSpPr>
          <p:cNvPr id="326" name="Google Shape;326;p36"/>
          <p:cNvSpPr txBox="1"/>
          <p:nvPr>
            <p:ph idx="4294967295" type="body"/>
          </p:nvPr>
        </p:nvSpPr>
        <p:spPr>
          <a:xfrm>
            <a:off x="6380100" y="3210150"/>
            <a:ext cx="2763900" cy="16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rgbClr val="24292E"/>
                </a:solidFill>
                <a:highlight>
                  <a:schemeClr val="lt1"/>
                </a:highlight>
              </a:rPr>
              <a:t>HTML Element APIs That </a:t>
            </a:r>
            <a:endParaRPr sz="1600">
              <a:solidFill>
                <a:srgbClr val="24292E"/>
              </a:solidFill>
              <a:highlight>
                <a:schemeClr val="lt1"/>
              </a:highlight>
            </a:endParaRPr>
          </a:p>
          <a:p>
            <a:pPr indent="-330200" lvl="0" marL="457200" rtl="0" algn="l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rgbClr val="24292E"/>
              </a:buClr>
              <a:buSzPts val="1600"/>
              <a:buChar char="●"/>
            </a:pPr>
            <a:r>
              <a:rPr lang="en" sz="1600">
                <a:solidFill>
                  <a:srgbClr val="24292E"/>
                </a:solidFill>
                <a:highlight>
                  <a:schemeClr val="lt1"/>
                </a:highlight>
              </a:rPr>
              <a:t>Create/Modify Markup</a:t>
            </a:r>
            <a:endParaRPr sz="1600">
              <a:solidFill>
                <a:srgbClr val="24292E"/>
              </a:solidFill>
              <a:highlight>
                <a:schemeClr val="lt1"/>
              </a:highlight>
            </a:endParaRPr>
          </a:p>
          <a:p>
            <a:pPr indent="-330200" lvl="0" marL="457200" rtl="0" algn="l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rgbClr val="24292E"/>
              </a:buClr>
              <a:buSzPts val="1600"/>
              <a:buChar char="●"/>
            </a:pPr>
            <a:r>
              <a:rPr lang="en" sz="1600">
                <a:solidFill>
                  <a:srgbClr val="24292E"/>
                </a:solidFill>
                <a:highlight>
                  <a:schemeClr val="lt1"/>
                </a:highlight>
              </a:rPr>
              <a:t>Insert/Create CSS</a:t>
            </a:r>
            <a:endParaRPr sz="1600">
              <a:solidFill>
                <a:srgbClr val="24292E"/>
              </a:solidFill>
              <a:highlight>
                <a:schemeClr val="lt1"/>
              </a:highlight>
            </a:endParaRPr>
          </a:p>
          <a:p>
            <a:pPr indent="-330200" lvl="0" marL="457200" rtl="0" algn="l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rgbClr val="24292E"/>
              </a:buClr>
              <a:buSzPts val="1600"/>
              <a:buChar char="●"/>
            </a:pPr>
            <a:r>
              <a:rPr lang="en" sz="1600">
                <a:solidFill>
                  <a:srgbClr val="24292E"/>
                </a:solidFill>
                <a:highlight>
                  <a:schemeClr val="lt1"/>
                </a:highlight>
              </a:rPr>
              <a:t>…..</a:t>
            </a:r>
            <a:endParaRPr sz="1600">
              <a:solidFill>
                <a:srgbClr val="24292E"/>
              </a:solidFill>
              <a:highlight>
                <a:schemeClr val="lt1"/>
              </a:highlight>
            </a:endParaRPr>
          </a:p>
        </p:txBody>
      </p:sp>
      <p:sp>
        <p:nvSpPr>
          <p:cNvPr id="327" name="Google Shape;327;p36"/>
          <p:cNvSpPr txBox="1"/>
          <p:nvPr>
            <p:ph idx="4294967295" type="body"/>
          </p:nvPr>
        </p:nvSpPr>
        <p:spPr>
          <a:xfrm>
            <a:off x="4598525" y="2637550"/>
            <a:ext cx="1016400" cy="290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C41A16"/>
                </a:solidFill>
              </a:rPr>
              <a:t>cnn.com</a:t>
            </a:r>
            <a:endParaRPr sz="1600">
              <a:solidFill>
                <a:srgbClr val="C41A16"/>
              </a:solidFill>
            </a:endParaRPr>
          </a:p>
        </p:txBody>
      </p:sp>
      <p:cxnSp>
        <p:nvCxnSpPr>
          <p:cNvPr id="328" name="Google Shape;328;p36"/>
          <p:cNvCxnSpPr/>
          <p:nvPr/>
        </p:nvCxnSpPr>
        <p:spPr>
          <a:xfrm flipH="1">
            <a:off x="5056075" y="2901350"/>
            <a:ext cx="3600" cy="245400"/>
          </a:xfrm>
          <a:prstGeom prst="straightConnector1">
            <a:avLst/>
          </a:prstGeom>
          <a:noFill/>
          <a:ln cap="flat" cmpd="sng" w="9525">
            <a:solidFill>
              <a:srgbClr val="C41A16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329" name="Google Shape;329;p36"/>
          <p:cNvSpPr txBox="1"/>
          <p:nvPr>
            <p:ph idx="4294967295" type="body"/>
          </p:nvPr>
        </p:nvSpPr>
        <p:spPr>
          <a:xfrm>
            <a:off x="1560775" y="3324450"/>
            <a:ext cx="1523700" cy="29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C41A16"/>
                </a:solidFill>
              </a:rPr>
              <a:t>mendeley.com</a:t>
            </a:r>
            <a:endParaRPr sz="1200">
              <a:solidFill>
                <a:srgbClr val="C41A16"/>
              </a:solidFill>
            </a:endParaRPr>
          </a:p>
        </p:txBody>
      </p:sp>
      <p:cxnSp>
        <p:nvCxnSpPr>
          <p:cNvPr id="330" name="Google Shape;330;p36"/>
          <p:cNvCxnSpPr/>
          <p:nvPr/>
        </p:nvCxnSpPr>
        <p:spPr>
          <a:xfrm>
            <a:off x="2897850" y="3563475"/>
            <a:ext cx="632100" cy="430200"/>
          </a:xfrm>
          <a:prstGeom prst="straightConnector1">
            <a:avLst/>
          </a:prstGeom>
          <a:noFill/>
          <a:ln cap="flat" cmpd="sng" w="9525">
            <a:solidFill>
              <a:srgbClr val="C41A16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331" name="Google Shape;331;p36"/>
          <p:cNvSpPr/>
          <p:nvPr/>
        </p:nvSpPr>
        <p:spPr>
          <a:xfrm rot="-5400000">
            <a:off x="2204725" y="1179750"/>
            <a:ext cx="235800" cy="4269900"/>
          </a:xfrm>
          <a:prstGeom prst="leftBrace">
            <a:avLst>
              <a:gd fmla="val 8333" name="adj1"/>
              <a:gd fmla="val 50000" name="adj2"/>
            </a:avLst>
          </a:prstGeom>
          <a:noFill/>
          <a:ln cap="flat" cmpd="sng" w="9525">
            <a:solidFill>
              <a:srgbClr val="C41A1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37"/>
          <p:cNvSpPr txBox="1"/>
          <p:nvPr>
            <p:ph type="title"/>
          </p:nvPr>
        </p:nvSpPr>
        <p:spPr>
          <a:xfrm>
            <a:off x="76200" y="46875"/>
            <a:ext cx="9067800" cy="40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JavaScript For The Preservation And Replay Of The Modern Web</a:t>
            </a:r>
            <a:endParaRPr sz="2400"/>
          </a:p>
        </p:txBody>
      </p:sp>
      <p:sp>
        <p:nvSpPr>
          <p:cNvPr id="337" name="Google Shape;337;p37"/>
          <p:cNvSpPr txBox="1"/>
          <p:nvPr>
            <p:ph idx="12" type="sldNum"/>
          </p:nvPr>
        </p:nvSpPr>
        <p:spPr>
          <a:xfrm>
            <a:off x="8548650" y="4915221"/>
            <a:ext cx="548700" cy="21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38" name="Google Shape;338;p37"/>
          <p:cNvSpPr txBox="1"/>
          <p:nvPr/>
        </p:nvSpPr>
        <p:spPr>
          <a:xfrm>
            <a:off x="120150" y="602650"/>
            <a:ext cx="89037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Quattrocento"/>
                <a:ea typeface="Quattrocento"/>
                <a:cs typeface="Quattrocento"/>
                <a:sym typeface="Quattrocento"/>
              </a:rPr>
              <a:t>Current </a:t>
            </a:r>
            <a:r>
              <a:rPr i="1" lang="en">
                <a:latin typeface="Quattrocento"/>
                <a:ea typeface="Quattrocento"/>
                <a:cs typeface="Quattrocento"/>
                <a:sym typeface="Quattrocento"/>
              </a:rPr>
              <a:t>de facto</a:t>
            </a:r>
            <a:r>
              <a:rPr lang="en">
                <a:latin typeface="Quattrocento"/>
                <a:ea typeface="Quattrocento"/>
                <a:cs typeface="Quattrocento"/>
                <a:sym typeface="Quattrocento"/>
              </a:rPr>
              <a:t> solution to the JavaScript problem is Pywb and Webrecorder’s </a:t>
            </a:r>
            <a:r>
              <a:rPr lang="en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rPr>
              <a:t>client-side rewriting library</a:t>
            </a:r>
            <a:endParaRPr>
              <a:solidFill>
                <a:schemeClr val="dk1"/>
              </a:solidFill>
              <a:latin typeface="Quattrocento"/>
              <a:ea typeface="Quattrocento"/>
              <a:cs typeface="Quattrocento"/>
              <a:sym typeface="Quattrocen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1000"/>
              </a:spcAft>
              <a:buNone/>
            </a:pPr>
            <a:r>
              <a:rPr lang="en" u="sng">
                <a:solidFill>
                  <a:schemeClr val="hlink"/>
                </a:solidFill>
                <a:latin typeface="Quattrocento"/>
                <a:ea typeface="Quattrocento"/>
                <a:cs typeface="Quattrocento"/>
                <a:sym typeface="Quattrocento"/>
                <a:hlinkClick r:id="rId3"/>
              </a:rPr>
              <a:t>wombat.js</a:t>
            </a:r>
            <a:endParaRPr>
              <a:latin typeface="Quattrocento"/>
              <a:ea typeface="Quattrocento"/>
              <a:cs typeface="Quattrocento"/>
              <a:sym typeface="Quattrocento"/>
            </a:endParaRPr>
          </a:p>
        </p:txBody>
      </p:sp>
      <p:sp>
        <p:nvSpPr>
          <p:cNvPr id="339" name="Google Shape;339;p37"/>
          <p:cNvSpPr txBox="1"/>
          <p:nvPr/>
        </p:nvSpPr>
        <p:spPr>
          <a:xfrm>
            <a:off x="166825" y="1561525"/>
            <a:ext cx="8595900" cy="68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Quattrocento"/>
                <a:ea typeface="Quattrocento"/>
                <a:cs typeface="Quattrocento"/>
                <a:sym typeface="Quattrocento"/>
              </a:rPr>
              <a:t>It performs </a:t>
            </a:r>
            <a:r>
              <a:rPr b="1" lang="en">
                <a:solidFill>
                  <a:srgbClr val="63A35C"/>
                </a:solidFill>
                <a:latin typeface="Quattrocento"/>
                <a:ea typeface="Quattrocento"/>
                <a:cs typeface="Quattrocento"/>
                <a:sym typeface="Quattrocento"/>
              </a:rPr>
              <a:t>same</a:t>
            </a:r>
            <a:r>
              <a:rPr lang="en">
                <a:latin typeface="Quattrocento"/>
                <a:ea typeface="Quattrocento"/>
                <a:cs typeface="Quattrocento"/>
                <a:sym typeface="Quattrocento"/>
              </a:rPr>
              <a:t> rewriting done server-side plus</a:t>
            </a:r>
            <a:endParaRPr>
              <a:latin typeface="Quattrocento"/>
              <a:ea typeface="Quattrocento"/>
              <a:cs typeface="Quattrocento"/>
              <a:sym typeface="Quattrocen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Quattrocento"/>
                <a:ea typeface="Quattrocento"/>
                <a:cs typeface="Quattrocento"/>
                <a:sym typeface="Quattrocento"/>
              </a:rPr>
              <a:t>Targeted JavaScript API overrides for rewriting the URLs they operate on</a:t>
            </a:r>
            <a:endParaRPr>
              <a:latin typeface="Quattrocento"/>
              <a:ea typeface="Quattrocento"/>
              <a:cs typeface="Quattrocento"/>
              <a:sym typeface="Quattrocen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Quattrocento"/>
                <a:ea typeface="Quattrocento"/>
                <a:cs typeface="Quattrocento"/>
                <a:sym typeface="Quattrocento"/>
              </a:rPr>
              <a:t> </a:t>
            </a:r>
            <a:endParaRPr>
              <a:latin typeface="Quattrocento"/>
              <a:ea typeface="Quattrocento"/>
              <a:cs typeface="Quattrocento"/>
              <a:sym typeface="Quattrocento"/>
            </a:endParaRPr>
          </a:p>
        </p:txBody>
      </p:sp>
      <p:sp>
        <p:nvSpPr>
          <p:cNvPr id="340" name="Google Shape;340;p37"/>
          <p:cNvSpPr txBox="1"/>
          <p:nvPr/>
        </p:nvSpPr>
        <p:spPr>
          <a:xfrm>
            <a:off x="2983200" y="2050450"/>
            <a:ext cx="3177600" cy="56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D73A49"/>
                </a:solidFill>
                <a:latin typeface="Quattrocento"/>
                <a:ea typeface="Quattrocento"/>
                <a:cs typeface="Quattrocento"/>
                <a:sym typeface="Quattrocento"/>
              </a:rPr>
              <a:t>But</a:t>
            </a:r>
            <a:endParaRPr>
              <a:latin typeface="Quattrocento"/>
              <a:ea typeface="Quattrocento"/>
              <a:cs typeface="Quattrocento"/>
              <a:sym typeface="Quattrocento"/>
            </a:endParaRPr>
          </a:p>
        </p:txBody>
      </p:sp>
      <p:sp>
        <p:nvSpPr>
          <p:cNvPr id="341" name="Google Shape;341;p37"/>
          <p:cNvSpPr txBox="1"/>
          <p:nvPr/>
        </p:nvSpPr>
        <p:spPr>
          <a:xfrm>
            <a:off x="681175" y="2808325"/>
            <a:ext cx="7923900" cy="56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33333"/>
                </a:solidFill>
                <a:latin typeface="Quattrocento"/>
                <a:ea typeface="Quattrocento"/>
                <a:cs typeface="Quattrocento"/>
                <a:sym typeface="Quattrocento"/>
              </a:rPr>
              <a:t>It is a</a:t>
            </a:r>
            <a:br>
              <a:rPr lang="en" sz="1800">
                <a:solidFill>
                  <a:srgbClr val="333333"/>
                </a:solidFill>
                <a:latin typeface="Quattrocento"/>
                <a:ea typeface="Quattrocento"/>
                <a:cs typeface="Quattrocento"/>
                <a:sym typeface="Quattrocento"/>
              </a:rPr>
            </a:br>
            <a:r>
              <a:rPr lang="en" sz="1800">
                <a:solidFill>
                  <a:srgbClr val="D73A49"/>
                </a:solidFill>
                <a:latin typeface="Quattrocento"/>
                <a:ea typeface="Quattrocento"/>
                <a:cs typeface="Quattrocento"/>
                <a:sym typeface="Quattrocento"/>
              </a:rPr>
              <a:t>Handcrafted</a:t>
            </a:r>
            <a:r>
              <a:rPr lang="en" sz="1800">
                <a:solidFill>
                  <a:srgbClr val="333333"/>
                </a:solidFill>
                <a:latin typeface="Quattrocento"/>
                <a:ea typeface="Quattrocento"/>
                <a:cs typeface="Quattrocento"/>
                <a:sym typeface="Quattrocento"/>
              </a:rPr>
              <a:t> library </a:t>
            </a:r>
            <a:r>
              <a:rPr lang="en" sz="1800">
                <a:solidFill>
                  <a:srgbClr val="D73A49"/>
                </a:solidFill>
                <a:latin typeface="Quattrocento"/>
                <a:ea typeface="Quattrocento"/>
                <a:cs typeface="Quattrocento"/>
                <a:sym typeface="Quattrocento"/>
              </a:rPr>
              <a:t>specifically tailored</a:t>
            </a:r>
            <a:r>
              <a:rPr lang="en" sz="1800">
                <a:solidFill>
                  <a:srgbClr val="333333"/>
                </a:solidFill>
                <a:latin typeface="Quattrocento"/>
                <a:ea typeface="Quattrocento"/>
                <a:cs typeface="Quattrocento"/>
                <a:sym typeface="Quattrocento"/>
              </a:rPr>
              <a:t> for Pywb and Webrecorder</a:t>
            </a:r>
            <a:endParaRPr sz="1800">
              <a:solidFill>
                <a:srgbClr val="333333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  <p:sp>
        <p:nvSpPr>
          <p:cNvPr id="342" name="Google Shape;342;p37"/>
          <p:cNvSpPr txBox="1"/>
          <p:nvPr/>
        </p:nvSpPr>
        <p:spPr>
          <a:xfrm>
            <a:off x="610050" y="3996375"/>
            <a:ext cx="7923900" cy="56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33333"/>
                </a:solidFill>
                <a:latin typeface="Quattrocento"/>
                <a:ea typeface="Quattrocento"/>
                <a:cs typeface="Quattrocento"/>
                <a:sym typeface="Quattrocento"/>
              </a:rPr>
              <a:t>Fix?????</a:t>
            </a:r>
            <a:endParaRPr sz="1800">
              <a:solidFill>
                <a:srgbClr val="333333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38"/>
          <p:cNvSpPr txBox="1"/>
          <p:nvPr>
            <p:ph type="title"/>
          </p:nvPr>
        </p:nvSpPr>
        <p:spPr>
          <a:xfrm>
            <a:off x="76200" y="46875"/>
            <a:ext cx="8952600" cy="40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JavaScript For The Preservation And Replay Of The Modern Web</a:t>
            </a:r>
            <a:endParaRPr sz="2300"/>
          </a:p>
        </p:txBody>
      </p:sp>
      <p:sp>
        <p:nvSpPr>
          <p:cNvPr id="348" name="Google Shape;348;p38"/>
          <p:cNvSpPr txBox="1"/>
          <p:nvPr>
            <p:ph idx="12" type="sldNum"/>
          </p:nvPr>
        </p:nvSpPr>
        <p:spPr>
          <a:xfrm>
            <a:off x="8548650" y="4915221"/>
            <a:ext cx="548700" cy="21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49" name="Google Shape;349;p38"/>
          <p:cNvGrpSpPr/>
          <p:nvPr/>
        </p:nvGrpSpPr>
        <p:grpSpPr>
          <a:xfrm>
            <a:off x="816450" y="499350"/>
            <a:ext cx="7472100" cy="2550625"/>
            <a:chOff x="816450" y="575550"/>
            <a:chExt cx="7472100" cy="2550625"/>
          </a:xfrm>
        </p:grpSpPr>
        <p:sp>
          <p:nvSpPr>
            <p:cNvPr id="350" name="Google Shape;350;p38"/>
            <p:cNvSpPr txBox="1"/>
            <p:nvPr/>
          </p:nvSpPr>
          <p:spPr>
            <a:xfrm>
              <a:off x="816450" y="1180075"/>
              <a:ext cx="7472100" cy="1946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latin typeface="Quattrocento"/>
                  <a:ea typeface="Quattrocento"/>
                  <a:cs typeface="Quattrocento"/>
                  <a:sym typeface="Quattrocento"/>
                </a:rPr>
                <a:t>This specification uses the </a:t>
              </a:r>
              <a:r>
                <a:rPr b="1" lang="en" sz="1600">
                  <a:solidFill>
                    <a:srgbClr val="22863A"/>
                  </a:solidFill>
                  <a:latin typeface="Quattrocento"/>
                  <a:ea typeface="Quattrocento"/>
                  <a:cs typeface="Quattrocento"/>
                  <a:sym typeface="Quattrocento"/>
                </a:rPr>
                <a:t>term document</a:t>
              </a:r>
              <a:r>
                <a:rPr lang="en" sz="1600">
                  <a:latin typeface="Quattrocento"/>
                  <a:ea typeface="Quattrocento"/>
                  <a:cs typeface="Quattrocento"/>
                  <a:sym typeface="Quattrocento"/>
                </a:rPr>
                <a:t> to refer to </a:t>
              </a:r>
              <a:r>
                <a:rPr b="1" lang="en" sz="1600">
                  <a:solidFill>
                    <a:srgbClr val="6F42C1"/>
                  </a:solidFill>
                  <a:latin typeface="Quattrocento"/>
                  <a:ea typeface="Quattrocento"/>
                  <a:cs typeface="Quattrocento"/>
                  <a:sym typeface="Quattrocento"/>
                </a:rPr>
                <a:t>any use of HTML</a:t>
              </a:r>
              <a:r>
                <a:rPr lang="en" sz="1600">
                  <a:latin typeface="Quattrocento"/>
                  <a:ea typeface="Quattrocento"/>
                  <a:cs typeface="Quattrocento"/>
                  <a:sym typeface="Quattrocento"/>
                </a:rPr>
                <a:t>, . . . , </a:t>
              </a:r>
              <a:r>
                <a:rPr b="1" lang="en" sz="1600">
                  <a:solidFill>
                    <a:srgbClr val="6F42C1"/>
                  </a:solidFill>
                  <a:latin typeface="Quattrocento"/>
                  <a:ea typeface="Quattrocento"/>
                  <a:cs typeface="Quattrocento"/>
                  <a:sym typeface="Quattrocento"/>
                </a:rPr>
                <a:t>as well as to fully-fledged interactive applications</a:t>
              </a:r>
              <a:r>
                <a:rPr lang="en" sz="1600">
                  <a:latin typeface="Quattrocento"/>
                  <a:ea typeface="Quattrocento"/>
                  <a:cs typeface="Quattrocento"/>
                  <a:sym typeface="Quattrocento"/>
                </a:rPr>
                <a:t>. The term is used to </a:t>
              </a:r>
              <a:r>
                <a:rPr b="1" lang="en" sz="1600">
                  <a:solidFill>
                    <a:srgbClr val="6F42C1"/>
                  </a:solidFill>
                  <a:latin typeface="Quattrocento"/>
                  <a:ea typeface="Quattrocento"/>
                  <a:cs typeface="Quattrocento"/>
                  <a:sym typeface="Quattrocento"/>
                </a:rPr>
                <a:t>refer both to Document objects and their descendant DOM trees</a:t>
              </a:r>
              <a:r>
                <a:rPr lang="en" sz="1600">
                  <a:latin typeface="Quattrocento"/>
                  <a:ea typeface="Quattrocento"/>
                  <a:cs typeface="Quattrocento"/>
                  <a:sym typeface="Quattrocento"/>
                </a:rPr>
                <a:t>, </a:t>
              </a:r>
              <a:endParaRPr sz="1600">
                <a:latin typeface="Quattrocento"/>
                <a:ea typeface="Quattrocento"/>
                <a:cs typeface="Quattrocento"/>
                <a:sym typeface="Quattrocen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latin typeface="Quattrocento"/>
                  <a:ea typeface="Quattrocento"/>
                  <a:cs typeface="Quattrocento"/>
                  <a:sym typeface="Quattrocento"/>
                </a:rPr>
                <a:t>...</a:t>
              </a:r>
              <a:endParaRPr sz="1600">
                <a:latin typeface="Quattrocento"/>
                <a:ea typeface="Quattrocento"/>
                <a:cs typeface="Quattrocento"/>
                <a:sym typeface="Quattrocen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600">
                  <a:solidFill>
                    <a:srgbClr val="333333"/>
                  </a:solidFill>
                  <a:latin typeface="Quattrocento"/>
                  <a:ea typeface="Quattrocento"/>
                  <a:cs typeface="Quattrocento"/>
                  <a:sym typeface="Quattrocento"/>
                </a:rPr>
                <a:t>User agents that</a:t>
              </a:r>
              <a:r>
                <a:rPr b="1" lang="en" sz="1600">
                  <a:solidFill>
                    <a:srgbClr val="22863A"/>
                  </a:solidFill>
                  <a:latin typeface="Quattrocento"/>
                  <a:ea typeface="Quattrocento"/>
                  <a:cs typeface="Quattrocento"/>
                  <a:sym typeface="Quattrocento"/>
                </a:rPr>
                <a:t> support scripting</a:t>
              </a:r>
              <a:r>
                <a:rPr lang="en" sz="1600">
                  <a:latin typeface="Quattrocento"/>
                  <a:ea typeface="Quattrocento"/>
                  <a:cs typeface="Quattrocento"/>
                  <a:sym typeface="Quattrocento"/>
                </a:rPr>
                <a:t> </a:t>
              </a:r>
              <a:r>
                <a:rPr b="1" lang="en" sz="1600">
                  <a:solidFill>
                    <a:srgbClr val="6F42C1"/>
                  </a:solidFill>
                  <a:latin typeface="Quattrocento"/>
                  <a:ea typeface="Quattrocento"/>
                  <a:cs typeface="Quattrocento"/>
                  <a:sym typeface="Quattrocento"/>
                </a:rPr>
                <a:t>must</a:t>
              </a:r>
              <a:r>
                <a:rPr lang="en" sz="1600">
                  <a:latin typeface="Quattrocento"/>
                  <a:ea typeface="Quattrocento"/>
                  <a:cs typeface="Quattrocento"/>
                  <a:sym typeface="Quattrocento"/>
                </a:rPr>
                <a:t> also </a:t>
              </a:r>
              <a:r>
                <a:rPr b="1" lang="en" sz="1600">
                  <a:solidFill>
                    <a:srgbClr val="6F42C1"/>
                  </a:solidFill>
                  <a:latin typeface="Quattrocento"/>
                  <a:ea typeface="Quattrocento"/>
                  <a:cs typeface="Quattrocento"/>
                  <a:sym typeface="Quattrocento"/>
                </a:rPr>
                <a:t>be conforming implementations of the IDL fragments in this specification</a:t>
              </a:r>
              <a:r>
                <a:rPr lang="en" sz="1600">
                  <a:latin typeface="Quattrocento"/>
                  <a:ea typeface="Quattrocento"/>
                  <a:cs typeface="Quattrocento"/>
                  <a:sym typeface="Quattrocento"/>
                </a:rPr>
                <a:t>, as described in the </a:t>
              </a:r>
              <a:r>
                <a:rPr b="1" lang="en" sz="1600">
                  <a:solidFill>
                    <a:srgbClr val="22863A"/>
                  </a:solidFill>
                  <a:latin typeface="Quattrocento"/>
                  <a:ea typeface="Quattrocento"/>
                  <a:cs typeface="Quattrocento"/>
                  <a:sym typeface="Quattrocento"/>
                </a:rPr>
                <a:t>Web IDL specification</a:t>
              </a:r>
              <a:endParaRPr b="1" sz="1600">
                <a:solidFill>
                  <a:srgbClr val="22863A"/>
                </a:solidFill>
                <a:latin typeface="Quattrocento"/>
                <a:ea typeface="Quattrocento"/>
                <a:cs typeface="Quattrocento"/>
                <a:sym typeface="Quattrocen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Quattrocento"/>
                <a:ea typeface="Quattrocento"/>
                <a:cs typeface="Quattrocento"/>
                <a:sym typeface="Quattrocento"/>
              </a:endParaRPr>
            </a:p>
          </p:txBody>
        </p:sp>
        <p:sp>
          <p:nvSpPr>
            <p:cNvPr id="351" name="Google Shape;351;p38"/>
            <p:cNvSpPr txBox="1"/>
            <p:nvPr/>
          </p:nvSpPr>
          <p:spPr>
            <a:xfrm>
              <a:off x="2456250" y="575550"/>
              <a:ext cx="4192500" cy="639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latin typeface="Quattrocento"/>
                  <a:ea typeface="Quattrocento"/>
                  <a:cs typeface="Quattrocento"/>
                  <a:sym typeface="Quattrocento"/>
                </a:rPr>
                <a:t>Turning to the HTML Specification</a:t>
              </a:r>
              <a:endParaRPr>
                <a:latin typeface="Quattrocento"/>
                <a:ea typeface="Quattrocento"/>
                <a:cs typeface="Quattrocento"/>
                <a:sym typeface="Quattrocento"/>
              </a:endParaRPr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39"/>
          <p:cNvSpPr txBox="1"/>
          <p:nvPr>
            <p:ph type="title"/>
          </p:nvPr>
        </p:nvSpPr>
        <p:spPr>
          <a:xfrm>
            <a:off x="53800" y="37675"/>
            <a:ext cx="8942400" cy="37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/>
              <a:t>Auto-Generating A Client-Side Rewrite</a:t>
            </a:r>
            <a:r>
              <a:rPr lang="en" sz="2600"/>
              <a:t>r</a:t>
            </a:r>
            <a:endParaRPr sz="2600"/>
          </a:p>
        </p:txBody>
      </p:sp>
      <p:sp>
        <p:nvSpPr>
          <p:cNvPr id="357" name="Google Shape;357;p39"/>
          <p:cNvSpPr txBox="1"/>
          <p:nvPr>
            <p:ph idx="12" type="sldNum"/>
          </p:nvPr>
        </p:nvSpPr>
        <p:spPr>
          <a:xfrm>
            <a:off x="8548650" y="4915221"/>
            <a:ext cx="548700" cy="21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58" name="Google Shape;358;p39"/>
          <p:cNvSpPr txBox="1"/>
          <p:nvPr/>
        </p:nvSpPr>
        <p:spPr>
          <a:xfrm>
            <a:off x="42600" y="477375"/>
            <a:ext cx="4415100" cy="94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Quattrocento"/>
                <a:ea typeface="Quattrocento"/>
                <a:cs typeface="Quattrocento"/>
                <a:sym typeface="Quattrocento"/>
              </a:rPr>
              <a:t>Goal of URL rewriting: </a:t>
            </a:r>
            <a:r>
              <a:rPr b="1" lang="en">
                <a:solidFill>
                  <a:srgbClr val="005CC5"/>
                </a:solidFill>
                <a:latin typeface="Quattrocento"/>
                <a:ea typeface="Quattrocento"/>
                <a:cs typeface="Quattrocento"/>
                <a:sym typeface="Quattrocento"/>
              </a:rPr>
              <a:t>Rewrite All The URLs!</a:t>
            </a:r>
            <a:r>
              <a:rPr lang="en">
                <a:latin typeface="Quattrocento"/>
                <a:ea typeface="Quattrocento"/>
                <a:cs typeface="Quattrocento"/>
                <a:sym typeface="Quattrocento"/>
              </a:rPr>
              <a:t> </a:t>
            </a:r>
            <a:endParaRPr>
              <a:latin typeface="Quattrocento"/>
              <a:ea typeface="Quattrocento"/>
              <a:cs typeface="Quattrocento"/>
              <a:sym typeface="Quattrocen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Quattrocento"/>
              <a:ea typeface="Quattrocento"/>
              <a:cs typeface="Quattrocento"/>
              <a:sym typeface="Quattrocen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Quattrocento"/>
                <a:ea typeface="Quattrocento"/>
                <a:cs typeface="Quattrocento"/>
                <a:sym typeface="Quattrocento"/>
              </a:rPr>
              <a:t>Cannot rewrite URLs unless we know where to look</a:t>
            </a:r>
            <a:endParaRPr>
              <a:latin typeface="Quattrocento"/>
              <a:ea typeface="Quattrocento"/>
              <a:cs typeface="Quattrocento"/>
              <a:sym typeface="Quattrocen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Quattrocento"/>
              <a:ea typeface="Quattrocento"/>
              <a:cs typeface="Quattrocento"/>
              <a:sym typeface="Quattrocento"/>
            </a:endParaRPr>
          </a:p>
        </p:txBody>
      </p:sp>
      <p:grpSp>
        <p:nvGrpSpPr>
          <p:cNvPr id="359" name="Google Shape;359;p39"/>
          <p:cNvGrpSpPr/>
          <p:nvPr/>
        </p:nvGrpSpPr>
        <p:grpSpPr>
          <a:xfrm>
            <a:off x="76200" y="560575"/>
            <a:ext cx="8223320" cy="4430525"/>
            <a:chOff x="76200" y="560575"/>
            <a:chExt cx="8223320" cy="4430525"/>
          </a:xfrm>
        </p:grpSpPr>
        <p:pic>
          <p:nvPicPr>
            <p:cNvPr id="360" name="Google Shape;360;p3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798350" y="560575"/>
              <a:ext cx="3501170" cy="44305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61" name="Google Shape;361;p39"/>
            <p:cNvSpPr txBox="1"/>
            <p:nvPr/>
          </p:nvSpPr>
          <p:spPr>
            <a:xfrm>
              <a:off x="76200" y="1418775"/>
              <a:ext cx="4415100" cy="98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Quattrocento"/>
                  <a:ea typeface="Quattrocento"/>
                  <a:cs typeface="Quattrocento"/>
                  <a:sym typeface="Quattrocento"/>
                </a:rPr>
                <a:t>Sooooo….. Let's borrow from server-side rewriting</a:t>
              </a:r>
              <a:endParaRPr>
                <a:latin typeface="Quattrocento"/>
                <a:ea typeface="Quattrocento"/>
                <a:cs typeface="Quattrocento"/>
                <a:sym typeface="Quattrocen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Quattrocento"/>
                <a:ea typeface="Quattrocento"/>
                <a:cs typeface="Quattrocento"/>
                <a:sym typeface="Quattrocen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Quattrocento"/>
                  <a:ea typeface="Quattrocento"/>
                  <a:cs typeface="Quattrocento"/>
                  <a:sym typeface="Quattrocento"/>
                </a:rPr>
                <a:t>It knows where to look pretty good</a:t>
              </a:r>
              <a:endParaRPr>
                <a:latin typeface="Quattrocento"/>
                <a:ea typeface="Quattrocento"/>
                <a:cs typeface="Quattrocento"/>
                <a:sym typeface="Quattrocento"/>
              </a:endParaRPr>
            </a:p>
          </p:txBody>
        </p:sp>
      </p:grpSp>
      <p:grpSp>
        <p:nvGrpSpPr>
          <p:cNvPr id="362" name="Google Shape;362;p39"/>
          <p:cNvGrpSpPr/>
          <p:nvPr/>
        </p:nvGrpSpPr>
        <p:grpSpPr>
          <a:xfrm>
            <a:off x="76200" y="2301800"/>
            <a:ext cx="4448725" cy="2539075"/>
            <a:chOff x="76200" y="2301800"/>
            <a:chExt cx="4448725" cy="2539075"/>
          </a:xfrm>
        </p:grpSpPr>
        <p:sp>
          <p:nvSpPr>
            <p:cNvPr id="363" name="Google Shape;363;p39"/>
            <p:cNvSpPr txBox="1"/>
            <p:nvPr/>
          </p:nvSpPr>
          <p:spPr>
            <a:xfrm>
              <a:off x="76200" y="2301800"/>
              <a:ext cx="4415100" cy="1922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Quattrocento"/>
                  <a:ea typeface="Quattrocento"/>
                  <a:cs typeface="Quattrocento"/>
                  <a:sym typeface="Quattrocento"/>
                </a:rPr>
                <a:t>This gives us 7 “normal” attribute identifiers</a:t>
              </a:r>
              <a:endParaRPr>
                <a:latin typeface="Quattrocento"/>
                <a:ea typeface="Quattrocento"/>
                <a:cs typeface="Quattrocento"/>
                <a:sym typeface="Quattrocento"/>
              </a:endParaRPr>
            </a:p>
            <a:p>
              <a:pPr indent="-317500" lvl="0" marL="457200" rtl="0" algn="l">
                <a:spcBef>
                  <a:spcPts val="0"/>
                </a:spcBef>
                <a:spcAft>
                  <a:spcPts val="0"/>
                </a:spcAft>
                <a:buSzPts val="1400"/>
                <a:buFont typeface="Quattrocento"/>
                <a:buAutoNum type="arabicPeriod"/>
              </a:pPr>
              <a:r>
                <a:rPr lang="en">
                  <a:latin typeface="Quattrocento"/>
                  <a:ea typeface="Quattrocento"/>
                  <a:cs typeface="Quattrocento"/>
                  <a:sym typeface="Quattrocento"/>
                </a:rPr>
                <a:t>href</a:t>
              </a:r>
              <a:endParaRPr>
                <a:latin typeface="Quattrocento"/>
                <a:ea typeface="Quattrocento"/>
                <a:cs typeface="Quattrocento"/>
                <a:sym typeface="Quattrocento"/>
              </a:endParaRPr>
            </a:p>
            <a:p>
              <a:pPr indent="-317500" lvl="0" marL="457200" rtl="0" algn="l">
                <a:spcBef>
                  <a:spcPts val="0"/>
                </a:spcBef>
                <a:spcAft>
                  <a:spcPts val="0"/>
                </a:spcAft>
                <a:buSzPts val="1400"/>
                <a:buFont typeface="Quattrocento"/>
                <a:buAutoNum type="arabicPeriod"/>
              </a:pPr>
              <a:r>
                <a:rPr lang="en">
                  <a:latin typeface="Quattrocento"/>
                  <a:ea typeface="Quattrocento"/>
                  <a:cs typeface="Quattrocento"/>
                  <a:sym typeface="Quattrocento"/>
                </a:rPr>
                <a:t>src</a:t>
              </a:r>
              <a:endParaRPr>
                <a:latin typeface="Quattrocento"/>
                <a:ea typeface="Quattrocento"/>
                <a:cs typeface="Quattrocento"/>
                <a:sym typeface="Quattrocento"/>
              </a:endParaRPr>
            </a:p>
            <a:p>
              <a:pPr indent="-317500" lvl="0" marL="457200" rtl="0" algn="l">
                <a:spcBef>
                  <a:spcPts val="0"/>
                </a:spcBef>
                <a:spcAft>
                  <a:spcPts val="0"/>
                </a:spcAft>
                <a:buSzPts val="1400"/>
                <a:buFont typeface="Quattrocento"/>
                <a:buAutoNum type="arabicPeriod"/>
              </a:pPr>
              <a:r>
                <a:rPr lang="en">
                  <a:latin typeface="Quattrocento"/>
                  <a:ea typeface="Quattrocento"/>
                  <a:cs typeface="Quattrocento"/>
                  <a:sym typeface="Quattrocento"/>
                </a:rPr>
                <a:t>srcset</a:t>
              </a:r>
              <a:endParaRPr>
                <a:latin typeface="Quattrocento"/>
                <a:ea typeface="Quattrocento"/>
                <a:cs typeface="Quattrocento"/>
                <a:sym typeface="Quattrocento"/>
              </a:endParaRPr>
            </a:p>
            <a:p>
              <a:pPr indent="-317500" lvl="0" marL="457200" rtl="0" algn="l">
                <a:spcBef>
                  <a:spcPts val="0"/>
                </a:spcBef>
                <a:spcAft>
                  <a:spcPts val="0"/>
                </a:spcAft>
                <a:buSzPts val="1400"/>
                <a:buFont typeface="Quattrocento"/>
                <a:buAutoNum type="arabicPeriod"/>
              </a:pPr>
              <a:r>
                <a:rPr lang="en">
                  <a:latin typeface="Quattrocento"/>
                  <a:ea typeface="Quattrocento"/>
                  <a:cs typeface="Quattrocento"/>
                  <a:sym typeface="Quattrocento"/>
                </a:rPr>
                <a:t>action</a:t>
              </a:r>
              <a:endParaRPr>
                <a:latin typeface="Quattrocento"/>
                <a:ea typeface="Quattrocento"/>
                <a:cs typeface="Quattrocento"/>
                <a:sym typeface="Quattrocento"/>
              </a:endParaRPr>
            </a:p>
            <a:p>
              <a:pPr indent="-317500" lvl="0" marL="457200" rtl="0" algn="l">
                <a:spcBef>
                  <a:spcPts val="0"/>
                </a:spcBef>
                <a:spcAft>
                  <a:spcPts val="0"/>
                </a:spcAft>
                <a:buSzPts val="1400"/>
                <a:buFont typeface="Quattrocento"/>
                <a:buAutoNum type="arabicPeriod"/>
              </a:pPr>
              <a:r>
                <a:rPr lang="en">
                  <a:latin typeface="Quattrocento"/>
                  <a:ea typeface="Quattrocento"/>
                  <a:cs typeface="Quattrocento"/>
                  <a:sym typeface="Quattrocento"/>
                </a:rPr>
                <a:t>content</a:t>
              </a:r>
              <a:endParaRPr>
                <a:latin typeface="Quattrocento"/>
                <a:ea typeface="Quattrocento"/>
                <a:cs typeface="Quattrocento"/>
                <a:sym typeface="Quattrocento"/>
              </a:endParaRPr>
            </a:p>
            <a:p>
              <a:pPr indent="-317500" lvl="0" marL="457200" rtl="0" algn="l">
                <a:spcBef>
                  <a:spcPts val="0"/>
                </a:spcBef>
                <a:spcAft>
                  <a:spcPts val="0"/>
                </a:spcAft>
                <a:buSzPts val="1400"/>
                <a:buFont typeface="Quattrocento"/>
                <a:buAutoNum type="arabicPeriod"/>
              </a:pPr>
              <a:r>
                <a:rPr lang="en">
                  <a:latin typeface="Quattrocento"/>
                  <a:ea typeface="Quattrocento"/>
                  <a:cs typeface="Quattrocento"/>
                  <a:sym typeface="Quattrocento"/>
                </a:rPr>
                <a:t>data</a:t>
              </a:r>
              <a:endParaRPr>
                <a:latin typeface="Quattrocento"/>
                <a:ea typeface="Quattrocento"/>
                <a:cs typeface="Quattrocento"/>
                <a:sym typeface="Quattrocento"/>
              </a:endParaRPr>
            </a:p>
            <a:p>
              <a:pPr indent="-317500" lvl="0" marL="457200" rtl="0" algn="l">
                <a:spcBef>
                  <a:spcPts val="0"/>
                </a:spcBef>
                <a:spcAft>
                  <a:spcPts val="0"/>
                </a:spcAft>
                <a:buSzPts val="1400"/>
                <a:buFont typeface="Quattrocento"/>
                <a:buAutoNum type="arabicPeriod"/>
              </a:pPr>
              <a:r>
                <a:rPr lang="en">
                  <a:latin typeface="Quattrocento"/>
                  <a:ea typeface="Quattrocento"/>
                  <a:cs typeface="Quattrocento"/>
                  <a:sym typeface="Quattrocento"/>
                </a:rPr>
                <a:t>poster</a:t>
              </a:r>
              <a:endParaRPr>
                <a:latin typeface="Quattrocento"/>
                <a:ea typeface="Quattrocento"/>
                <a:cs typeface="Quattrocento"/>
                <a:sym typeface="Quattrocen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Quattrocento"/>
                <a:ea typeface="Quattrocento"/>
                <a:cs typeface="Quattrocento"/>
                <a:sym typeface="Quattrocento"/>
              </a:endParaRPr>
            </a:p>
          </p:txBody>
        </p:sp>
        <p:sp>
          <p:nvSpPr>
            <p:cNvPr id="364" name="Google Shape;364;p39"/>
            <p:cNvSpPr txBox="1"/>
            <p:nvPr/>
          </p:nvSpPr>
          <p:spPr>
            <a:xfrm>
              <a:off x="109825" y="4397175"/>
              <a:ext cx="4415100" cy="443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Quattrocento"/>
                  <a:ea typeface="Quattrocento"/>
                  <a:cs typeface="Quattrocento"/>
                  <a:sym typeface="Quattrocento"/>
                </a:rPr>
                <a:t>And a special one </a:t>
              </a:r>
              <a:r>
                <a:rPr b="1" lang="en">
                  <a:latin typeface="Quattrocento"/>
                  <a:ea typeface="Quattrocento"/>
                  <a:cs typeface="Quattrocento"/>
                  <a:sym typeface="Quattrocento"/>
                </a:rPr>
                <a:t>style</a:t>
              </a:r>
              <a:r>
                <a:rPr lang="en">
                  <a:solidFill>
                    <a:schemeClr val="dk1"/>
                  </a:solidFill>
                  <a:latin typeface="Quattrocento"/>
                  <a:ea typeface="Quattrocento"/>
                  <a:cs typeface="Quattrocento"/>
                  <a:sym typeface="Quattrocento"/>
                </a:rPr>
                <a:t> </a:t>
              </a:r>
              <a:endParaRPr>
                <a:latin typeface="Quattrocento"/>
                <a:ea typeface="Quattrocento"/>
                <a:cs typeface="Quattrocento"/>
                <a:sym typeface="Quattrocento"/>
              </a:endParaRPr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9" name="Google Shape;369;p40"/>
          <p:cNvPicPr preferRelativeResize="0"/>
          <p:nvPr/>
        </p:nvPicPr>
        <p:blipFill rotWithShape="1">
          <a:blip r:embed="rId3">
            <a:alphaModFix/>
          </a:blip>
          <a:srcRect b="0" l="6340" r="0" t="0"/>
          <a:stretch/>
        </p:blipFill>
        <p:spPr>
          <a:xfrm>
            <a:off x="4091638" y="3311250"/>
            <a:ext cx="5025464" cy="1821775"/>
          </a:xfrm>
          <a:prstGeom prst="rect">
            <a:avLst/>
          </a:prstGeom>
          <a:noFill/>
          <a:ln>
            <a:noFill/>
          </a:ln>
        </p:spPr>
      </p:pic>
      <p:sp>
        <p:nvSpPr>
          <p:cNvPr id="370" name="Google Shape;370;p40"/>
          <p:cNvSpPr txBox="1"/>
          <p:nvPr>
            <p:ph type="title"/>
          </p:nvPr>
        </p:nvSpPr>
        <p:spPr>
          <a:xfrm>
            <a:off x="53800" y="37675"/>
            <a:ext cx="8791500" cy="37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Style</a:t>
            </a:r>
            <a:r>
              <a:rPr lang="en"/>
              <a:t> And Resource Fetches</a:t>
            </a:r>
            <a:endParaRPr/>
          </a:p>
        </p:txBody>
      </p:sp>
      <p:sp>
        <p:nvSpPr>
          <p:cNvPr id="371" name="Google Shape;371;p40"/>
          <p:cNvSpPr txBox="1"/>
          <p:nvPr>
            <p:ph idx="12" type="sldNum"/>
          </p:nvPr>
        </p:nvSpPr>
        <p:spPr>
          <a:xfrm>
            <a:off x="8548650" y="4915221"/>
            <a:ext cx="548700" cy="21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72" name="Google Shape;372;p40"/>
          <p:cNvPicPr preferRelativeResize="0"/>
          <p:nvPr/>
        </p:nvPicPr>
        <p:blipFill rotWithShape="1">
          <a:blip r:embed="rId4">
            <a:alphaModFix/>
          </a:blip>
          <a:srcRect b="0" l="3138" r="0" t="0"/>
          <a:stretch/>
        </p:blipFill>
        <p:spPr>
          <a:xfrm>
            <a:off x="0" y="454025"/>
            <a:ext cx="5514101" cy="291649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RL: http://www.cs.odu.edu/~jberlin/simpleStyle.html&#10;URI-M: http://web.archive.org/web/20180301192447/http://www.cs.odu.edu/~jberlin/simpleStyle.html" id="373" name="Google Shape;373;p40" title="Style tag dynamic resource fetches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666495" y="560575"/>
            <a:ext cx="3325105" cy="2493829"/>
          </a:xfrm>
          <a:prstGeom prst="rect">
            <a:avLst/>
          </a:prstGeom>
          <a:noFill/>
          <a:ln>
            <a:noFill/>
          </a:ln>
        </p:spPr>
      </p:pic>
      <p:sp>
        <p:nvSpPr>
          <p:cNvPr id="374" name="Google Shape;374;p40"/>
          <p:cNvSpPr txBox="1"/>
          <p:nvPr/>
        </p:nvSpPr>
        <p:spPr>
          <a:xfrm>
            <a:off x="6683200" y="4364125"/>
            <a:ext cx="2225400" cy="4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33333"/>
                </a:solidFill>
                <a:latin typeface="Quattrocento"/>
                <a:ea typeface="Quattrocento"/>
                <a:cs typeface="Quattrocento"/>
                <a:sym typeface="Quattrocento"/>
              </a:rPr>
              <a:t>Look the three patterns!</a:t>
            </a:r>
            <a:endParaRPr b="1">
              <a:solidFill>
                <a:srgbClr val="333333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  <p:pic>
        <p:nvPicPr>
          <p:cNvPr id="375" name="Google Shape;375;p4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12050" y="3910849"/>
            <a:ext cx="3619529" cy="102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41"/>
          <p:cNvSpPr txBox="1"/>
          <p:nvPr>
            <p:ph type="title"/>
          </p:nvPr>
        </p:nvSpPr>
        <p:spPr>
          <a:xfrm>
            <a:off x="122475" y="37675"/>
            <a:ext cx="8722800" cy="37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Key Takeaways:</a:t>
            </a:r>
            <a:endParaRPr b="1"/>
          </a:p>
        </p:txBody>
      </p:sp>
      <p:sp>
        <p:nvSpPr>
          <p:cNvPr id="381" name="Google Shape;381;p41"/>
          <p:cNvSpPr txBox="1"/>
          <p:nvPr>
            <p:ph idx="12" type="sldNum"/>
          </p:nvPr>
        </p:nvSpPr>
        <p:spPr>
          <a:xfrm>
            <a:off x="8548650" y="4915221"/>
            <a:ext cx="548700" cy="21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82" name="Google Shape;382;p41"/>
          <p:cNvPicPr preferRelativeResize="0"/>
          <p:nvPr/>
        </p:nvPicPr>
        <p:blipFill>
          <a:blip r:embed="rId3">
            <a:alphaModFix amt="49000"/>
          </a:blip>
          <a:stretch>
            <a:fillRect/>
          </a:stretch>
        </p:blipFill>
        <p:spPr>
          <a:xfrm>
            <a:off x="6512727" y="294038"/>
            <a:ext cx="2872824" cy="3752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83" name="Google Shape;383;p41"/>
          <p:cNvPicPr preferRelativeResize="0"/>
          <p:nvPr/>
        </p:nvPicPr>
        <p:blipFill>
          <a:blip r:embed="rId4">
            <a:alphaModFix amt="52000"/>
          </a:blip>
          <a:stretch>
            <a:fillRect/>
          </a:stretch>
        </p:blipFill>
        <p:spPr>
          <a:xfrm>
            <a:off x="4" y="485763"/>
            <a:ext cx="2805723" cy="3646873"/>
          </a:xfrm>
          <a:prstGeom prst="rect">
            <a:avLst/>
          </a:prstGeom>
          <a:noFill/>
          <a:ln>
            <a:noFill/>
          </a:ln>
        </p:spPr>
      </p:pic>
      <p:sp>
        <p:nvSpPr>
          <p:cNvPr id="384" name="Google Shape;384;p41"/>
          <p:cNvSpPr txBox="1"/>
          <p:nvPr/>
        </p:nvSpPr>
        <p:spPr>
          <a:xfrm>
            <a:off x="375100" y="4362625"/>
            <a:ext cx="85485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5"/>
              </a:rPr>
              <a:t>https://ws-dl.blogspot.com/2018/04/2018-05-01-high-fidelity-ms-thesis-to.html</a:t>
            </a:r>
            <a:r>
              <a:rPr lang="en"/>
              <a:t>, </a:t>
            </a:r>
            <a:br>
              <a:rPr lang="en"/>
            </a:br>
            <a:r>
              <a:rPr lang="en" u="sng">
                <a:solidFill>
                  <a:schemeClr val="hlink"/>
                </a:solidFill>
                <a:hlinkClick r:id="rId6"/>
              </a:rPr>
              <a:t>https://digitalcommons.odu.edu/computerscience_etds/38/</a:t>
            </a:r>
            <a:r>
              <a:rPr lang="en"/>
              <a:t>, </a:t>
            </a:r>
            <a:r>
              <a:rPr lang="en" u="sng">
                <a:solidFill>
                  <a:schemeClr val="hlink"/>
                </a:solidFill>
                <a:hlinkClick r:id="rId7"/>
              </a:rPr>
              <a:t>https://dl.acm.org/doi/10.1145/3589206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385" name="Google Shape;385;p41"/>
          <p:cNvSpPr txBox="1"/>
          <p:nvPr/>
        </p:nvSpPr>
        <p:spPr>
          <a:xfrm>
            <a:off x="2573675" y="437650"/>
            <a:ext cx="4146900" cy="36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33333"/>
              </a:solidFill>
              <a:latin typeface="Quattrocento"/>
              <a:ea typeface="Quattrocento"/>
              <a:cs typeface="Quattrocento"/>
              <a:sym typeface="Quattrocento"/>
            </a:endParaRPr>
          </a:p>
          <a:p>
            <a:pPr indent="-251459" lvl="0" marL="36576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Quattrocento"/>
              <a:buChar char="●"/>
            </a:pPr>
            <a:r>
              <a:rPr lang="en" sz="1800">
                <a:solidFill>
                  <a:srgbClr val="333333"/>
                </a:solidFill>
                <a:latin typeface="Quattrocento"/>
                <a:ea typeface="Quattrocento"/>
                <a:cs typeface="Quattrocento"/>
                <a:sym typeface="Quattrocento"/>
              </a:rPr>
              <a:t>Berlin</a:t>
            </a:r>
            <a:r>
              <a:rPr lang="en" sz="1800">
                <a:solidFill>
                  <a:srgbClr val="333333"/>
                </a:solidFill>
                <a:latin typeface="Quattrocento"/>
                <a:ea typeface="Quattrocento"/>
                <a:cs typeface="Quattrocento"/>
                <a:sym typeface="Quattrocento"/>
              </a:rPr>
              <a:t> was one of the first to consider what happens when a web archive ingests malicious pages</a:t>
            </a:r>
            <a:endParaRPr sz="1800">
              <a:solidFill>
                <a:srgbClr val="333333"/>
              </a:solidFill>
              <a:latin typeface="Quattrocento"/>
              <a:ea typeface="Quattrocento"/>
              <a:cs typeface="Quattrocento"/>
              <a:sym typeface="Quattrocento"/>
            </a:endParaRPr>
          </a:p>
          <a:p>
            <a:pPr indent="-251459" lvl="0" marL="36576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Quattrocento"/>
              <a:buChar char="●"/>
            </a:pPr>
            <a:r>
              <a:rPr lang="en" sz="1800">
                <a:solidFill>
                  <a:srgbClr val="333333"/>
                </a:solidFill>
                <a:latin typeface="Quattrocento"/>
                <a:ea typeface="Quattrocento"/>
                <a:cs typeface="Quattrocento"/>
                <a:sym typeface="Quattrocento"/>
              </a:rPr>
              <a:t>IDL provides a principled way to discover where all URLs are hiding in an archived web page</a:t>
            </a:r>
            <a:endParaRPr sz="1800">
              <a:solidFill>
                <a:srgbClr val="333333"/>
              </a:solidFill>
              <a:latin typeface="Quattrocento"/>
              <a:ea typeface="Quattrocento"/>
              <a:cs typeface="Quattrocento"/>
              <a:sym typeface="Quattrocento"/>
            </a:endParaRPr>
          </a:p>
          <a:p>
            <a:pPr indent="-251459" lvl="0" marL="36576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Quattrocento"/>
              <a:buChar char="●"/>
            </a:pPr>
            <a:r>
              <a:rPr lang="en" sz="1800">
                <a:solidFill>
                  <a:srgbClr val="333333"/>
                </a:solidFill>
                <a:latin typeface="Quattrocento"/>
                <a:ea typeface="Quattrocento"/>
                <a:cs typeface="Quattrocento"/>
                <a:sym typeface="Quattrocento"/>
              </a:rPr>
              <a:t>The way that the Wayback Machine and PyWB rewrite pages has changed because of this work</a:t>
            </a:r>
            <a:endParaRPr sz="1800">
              <a:solidFill>
                <a:srgbClr val="333333"/>
              </a:solidFill>
              <a:latin typeface="Quattrocento"/>
              <a:ea typeface="Quattrocento"/>
              <a:cs typeface="Quattrocento"/>
              <a:sym typeface="Quattrocen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33333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  <p:sp>
        <p:nvSpPr>
          <p:cNvPr id="386" name="Google Shape;386;p41"/>
          <p:cNvSpPr txBox="1"/>
          <p:nvPr>
            <p:ph type="title"/>
          </p:nvPr>
        </p:nvSpPr>
        <p:spPr>
          <a:xfrm>
            <a:off x="-294825" y="4008400"/>
            <a:ext cx="9680400" cy="370500"/>
          </a:xfrm>
          <a:prstGeom prst="rect">
            <a:avLst/>
          </a:prstGeom>
          <a:solidFill>
            <a:schemeClr val="lt1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Details, code, evaluation, etc. in blog, MS Thesis, ACM TWeb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/>
          <p:nvPr>
            <p:ph type="title"/>
          </p:nvPr>
        </p:nvSpPr>
        <p:spPr>
          <a:xfrm>
            <a:off x="18288" y="64008"/>
            <a:ext cx="914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Uniform Resource Locators (URLs)</a:t>
            </a:r>
            <a:endParaRPr/>
          </a:p>
        </p:txBody>
      </p:sp>
      <p:pic>
        <p:nvPicPr>
          <p:cNvPr id="97" name="Google Shape;97;p19"/>
          <p:cNvPicPr preferRelativeResize="0"/>
          <p:nvPr/>
        </p:nvPicPr>
        <p:blipFill rotWithShape="1">
          <a:blip r:embed="rId3">
            <a:alphaModFix/>
          </a:blip>
          <a:srcRect b="1267" l="0" r="0" t="1267"/>
          <a:stretch/>
        </p:blipFill>
        <p:spPr>
          <a:xfrm>
            <a:off x="1112750" y="772725"/>
            <a:ext cx="6918503" cy="1801001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9"/>
          <p:cNvSpPr txBox="1"/>
          <p:nvPr/>
        </p:nvSpPr>
        <p:spPr>
          <a:xfrm>
            <a:off x="1260600" y="2870875"/>
            <a:ext cx="6622800" cy="166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33333"/>
                </a:solidFill>
                <a:latin typeface="Quattrocento"/>
                <a:ea typeface="Quattrocento"/>
                <a:cs typeface="Quattrocento"/>
                <a:sym typeface="Quattrocento"/>
              </a:rPr>
              <a:t>URLs are more specific </a:t>
            </a:r>
            <a:r>
              <a:rPr b="1" lang="en" sz="1800">
                <a:solidFill>
                  <a:srgbClr val="375E97"/>
                </a:solidFill>
                <a:latin typeface="Quattrocento"/>
                <a:ea typeface="Quattrocento"/>
                <a:cs typeface="Quattrocento"/>
                <a:sym typeface="Quattrocento"/>
              </a:rPr>
              <a:t>Uniform Resource Identifiers</a:t>
            </a:r>
            <a:r>
              <a:rPr lang="en" sz="1800">
                <a:solidFill>
                  <a:srgbClr val="333333"/>
                </a:solidFill>
                <a:latin typeface="Quattrocento"/>
                <a:ea typeface="Quattrocento"/>
                <a:cs typeface="Quattrocento"/>
                <a:sym typeface="Quattrocento"/>
              </a:rPr>
              <a:t> (URI)</a:t>
            </a:r>
            <a:endParaRPr sz="1800">
              <a:solidFill>
                <a:srgbClr val="333333"/>
              </a:solidFill>
              <a:latin typeface="Quattrocento"/>
              <a:ea typeface="Quattrocento"/>
              <a:cs typeface="Quattrocento"/>
              <a:sym typeface="Quattrocen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33333"/>
              </a:solidFill>
              <a:latin typeface="Quattrocento"/>
              <a:ea typeface="Quattrocento"/>
              <a:cs typeface="Quattrocento"/>
              <a:sym typeface="Quattrocen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33333"/>
                </a:solidFill>
                <a:latin typeface="Quattrocento"/>
                <a:ea typeface="Quattrocento"/>
                <a:cs typeface="Quattrocento"/>
                <a:sym typeface="Quattrocento"/>
              </a:rPr>
              <a:t>They describe how to </a:t>
            </a:r>
            <a:r>
              <a:rPr b="1" lang="en" sz="1800">
                <a:solidFill>
                  <a:srgbClr val="375E97"/>
                </a:solidFill>
                <a:latin typeface="Quattrocento"/>
                <a:ea typeface="Quattrocento"/>
                <a:cs typeface="Quattrocento"/>
                <a:sym typeface="Quattrocento"/>
              </a:rPr>
              <a:t>Access</a:t>
            </a:r>
            <a:r>
              <a:rPr lang="en" sz="1800">
                <a:solidFill>
                  <a:srgbClr val="333333"/>
                </a:solidFill>
                <a:latin typeface="Quattrocento"/>
                <a:ea typeface="Quattrocento"/>
                <a:cs typeface="Quattrocento"/>
                <a:sym typeface="Quattrocento"/>
              </a:rPr>
              <a:t> resources on the </a:t>
            </a:r>
            <a:r>
              <a:rPr b="1" lang="en" sz="1800">
                <a:solidFill>
                  <a:srgbClr val="375E97"/>
                </a:solidFill>
                <a:latin typeface="Quattrocento"/>
                <a:ea typeface="Quattrocento"/>
                <a:cs typeface="Quattrocento"/>
                <a:sym typeface="Quattrocento"/>
              </a:rPr>
              <a:t>Live Web</a:t>
            </a:r>
            <a:endParaRPr sz="1800">
              <a:solidFill>
                <a:srgbClr val="333333"/>
              </a:solidFill>
              <a:latin typeface="Quattrocento"/>
              <a:ea typeface="Quattrocento"/>
              <a:cs typeface="Quattrocento"/>
              <a:sym typeface="Quattrocen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Quattrocento"/>
              <a:buChar char="●"/>
            </a:pPr>
            <a:r>
              <a:rPr b="1" lang="en" sz="1800">
                <a:solidFill>
                  <a:srgbClr val="375E97"/>
                </a:solidFill>
                <a:latin typeface="Quattrocento"/>
                <a:ea typeface="Quattrocento"/>
                <a:cs typeface="Quattrocento"/>
                <a:sym typeface="Quattrocento"/>
              </a:rPr>
              <a:t>Identify</a:t>
            </a:r>
            <a:r>
              <a:rPr lang="en" sz="1800">
                <a:solidFill>
                  <a:srgbClr val="333333"/>
                </a:solidFill>
                <a:latin typeface="Quattrocento"/>
                <a:ea typeface="Quattrocento"/>
                <a:cs typeface="Quattrocento"/>
                <a:sym typeface="Quattrocento"/>
              </a:rPr>
              <a:t> resources on the </a:t>
            </a:r>
            <a:r>
              <a:rPr b="1" lang="en" sz="1800">
                <a:solidFill>
                  <a:srgbClr val="375E97"/>
                </a:solidFill>
                <a:latin typeface="Quattrocento"/>
                <a:ea typeface="Quattrocento"/>
                <a:cs typeface="Quattrocento"/>
                <a:sym typeface="Quattrocento"/>
              </a:rPr>
              <a:t>Live Web</a:t>
            </a:r>
            <a:endParaRPr b="1" sz="1800">
              <a:solidFill>
                <a:srgbClr val="375E97"/>
              </a:solidFill>
              <a:latin typeface="Quattrocento"/>
              <a:ea typeface="Quattrocento"/>
              <a:cs typeface="Quattrocento"/>
              <a:sym typeface="Quattrocen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Quattrocento"/>
              <a:buChar char="●"/>
            </a:pPr>
            <a:r>
              <a:rPr lang="en" sz="1800">
                <a:solidFill>
                  <a:srgbClr val="333333"/>
                </a:solidFill>
                <a:latin typeface="Quattrocento"/>
                <a:ea typeface="Quattrocento"/>
                <a:cs typeface="Quattrocento"/>
                <a:sym typeface="Quattrocento"/>
              </a:rPr>
              <a:t>Provide means for </a:t>
            </a:r>
            <a:r>
              <a:rPr b="1" lang="en" sz="1800">
                <a:solidFill>
                  <a:srgbClr val="375E97"/>
                </a:solidFill>
                <a:latin typeface="Quattrocento"/>
                <a:ea typeface="Quattrocento"/>
                <a:cs typeface="Quattrocento"/>
                <a:sym typeface="Quattrocento"/>
              </a:rPr>
              <a:t>Locating</a:t>
            </a:r>
            <a:r>
              <a:rPr lang="en" sz="1800">
                <a:solidFill>
                  <a:srgbClr val="333333"/>
                </a:solidFill>
                <a:latin typeface="Quattrocento"/>
                <a:ea typeface="Quattrocento"/>
                <a:cs typeface="Quattrocento"/>
                <a:sym typeface="Quattrocento"/>
              </a:rPr>
              <a:t> resources on the </a:t>
            </a:r>
            <a:r>
              <a:rPr b="1" lang="en" sz="1800">
                <a:solidFill>
                  <a:srgbClr val="375E97"/>
                </a:solidFill>
                <a:latin typeface="Quattrocento"/>
                <a:ea typeface="Quattrocento"/>
                <a:cs typeface="Quattrocento"/>
                <a:sym typeface="Quattrocento"/>
              </a:rPr>
              <a:t>Live Web</a:t>
            </a:r>
            <a:r>
              <a:rPr lang="en" sz="1800">
                <a:solidFill>
                  <a:srgbClr val="333333"/>
                </a:solidFill>
                <a:latin typeface="Quattrocento"/>
                <a:ea typeface="Quattrocento"/>
                <a:cs typeface="Quattrocento"/>
                <a:sym typeface="Quattrocento"/>
              </a:rPr>
              <a:t> </a:t>
            </a:r>
            <a:endParaRPr sz="1800">
              <a:solidFill>
                <a:srgbClr val="333333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  <p:sp>
        <p:nvSpPr>
          <p:cNvPr id="99" name="Google Shape;99;p19"/>
          <p:cNvSpPr txBox="1"/>
          <p:nvPr>
            <p:ph idx="12" type="sldNum"/>
          </p:nvPr>
        </p:nvSpPr>
        <p:spPr>
          <a:xfrm>
            <a:off x="8548650" y="4915221"/>
            <a:ext cx="548700" cy="21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0" name="Google Shape;100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13975" y="133442"/>
            <a:ext cx="2350276" cy="1228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/>
          <p:nvPr>
            <p:ph type="title"/>
          </p:nvPr>
        </p:nvSpPr>
        <p:spPr>
          <a:xfrm>
            <a:off x="33375" y="64025"/>
            <a:ext cx="87228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Browser To Fetch Resources</a:t>
            </a:r>
            <a:endParaRPr>
              <a:solidFill>
                <a:srgbClr val="375E97"/>
              </a:solidFill>
            </a:endParaRPr>
          </a:p>
        </p:txBody>
      </p:sp>
      <p:sp>
        <p:nvSpPr>
          <p:cNvPr id="106" name="Google Shape;106;p20"/>
          <p:cNvSpPr txBox="1"/>
          <p:nvPr>
            <p:ph idx="4294967295" type="body"/>
          </p:nvPr>
        </p:nvSpPr>
        <p:spPr>
          <a:xfrm>
            <a:off x="78150" y="699300"/>
            <a:ext cx="3958500" cy="363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Browser </a:t>
            </a:r>
            <a:endParaRPr sz="18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Parses the pages HTML 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Retrieves embedded resources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Executes embedded scripts (</a:t>
            </a:r>
            <a:r>
              <a:rPr b="1" lang="en" sz="1600">
                <a:solidFill>
                  <a:srgbClr val="375E97"/>
                </a:solidFill>
              </a:rPr>
              <a:t>JavaScript</a:t>
            </a:r>
            <a:r>
              <a:rPr lang="en" sz="1600"/>
              <a:t>)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Parses and applies style sheets (</a:t>
            </a:r>
            <a:r>
              <a:rPr b="1" lang="en" sz="1600">
                <a:solidFill>
                  <a:srgbClr val="375E97"/>
                </a:solidFill>
              </a:rPr>
              <a:t>CSS</a:t>
            </a:r>
            <a:r>
              <a:rPr lang="en" sz="1600"/>
              <a:t>)</a:t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Embedded </a:t>
            </a:r>
            <a:r>
              <a:rPr lang="en"/>
              <a:t>r</a:t>
            </a:r>
            <a:r>
              <a:rPr lang="en" sz="1800"/>
              <a:t>esources </a:t>
            </a:r>
            <a:r>
              <a:rPr lang="en"/>
              <a:t>c</a:t>
            </a:r>
            <a:r>
              <a:rPr lang="en" sz="1800"/>
              <a:t>an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</a:t>
            </a:r>
            <a:r>
              <a:rPr lang="en" sz="1800"/>
              <a:t>ome </a:t>
            </a:r>
            <a:r>
              <a:rPr lang="en"/>
              <a:t>f</a:t>
            </a:r>
            <a:r>
              <a:rPr lang="en" sz="1800"/>
              <a:t>rom </a:t>
            </a:r>
            <a:r>
              <a:rPr b="1" lang="en">
                <a:solidFill>
                  <a:srgbClr val="375E97"/>
                </a:solidFill>
              </a:rPr>
              <a:t>M</a:t>
            </a:r>
            <a:r>
              <a:rPr b="1" lang="en" sz="1800">
                <a:solidFill>
                  <a:srgbClr val="375E97"/>
                </a:solidFill>
              </a:rPr>
              <a:t>ultiple</a:t>
            </a:r>
            <a:r>
              <a:rPr lang="en" sz="1800"/>
              <a:t> </a:t>
            </a:r>
            <a:r>
              <a:rPr lang="en"/>
              <a:t>s</a:t>
            </a:r>
            <a:r>
              <a:rPr lang="en" sz="1800"/>
              <a:t>ervers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each embedded resource has a URL </a:t>
            </a:r>
            <a:r>
              <a:rPr b="1" lang="en">
                <a:solidFill>
                  <a:srgbClr val="375E97"/>
                </a:solidFill>
              </a:rPr>
              <a:t>Indicating</a:t>
            </a:r>
            <a:r>
              <a:rPr lang="en"/>
              <a:t> where to retrieve it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from</a:t>
            </a:r>
            <a:endParaRPr/>
          </a:p>
        </p:txBody>
      </p:sp>
      <p:pic>
        <p:nvPicPr>
          <p:cNvPr id="107" name="Google Shape;10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08100" y="650550"/>
            <a:ext cx="5096900" cy="2967175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20"/>
          <p:cNvSpPr txBox="1"/>
          <p:nvPr>
            <p:ph idx="12" type="sldNum"/>
          </p:nvPr>
        </p:nvSpPr>
        <p:spPr>
          <a:xfrm>
            <a:off x="8548650" y="4915221"/>
            <a:ext cx="548700" cy="21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1"/>
          <p:cNvSpPr txBox="1"/>
          <p:nvPr>
            <p:ph type="title"/>
          </p:nvPr>
        </p:nvSpPr>
        <p:spPr>
          <a:xfrm>
            <a:off x="0" y="-12175"/>
            <a:ext cx="8868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Requesting a page from the Past Web: </a:t>
            </a:r>
            <a:r>
              <a:rPr lang="en" sz="2500"/>
              <a:t>Mementos And Their URI-Ms </a:t>
            </a:r>
            <a:endParaRPr sz="2500"/>
          </a:p>
        </p:txBody>
      </p:sp>
      <p:pic>
        <p:nvPicPr>
          <p:cNvPr id="114" name="Google Shape;11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7162" y="781348"/>
            <a:ext cx="7449673" cy="99563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21"/>
          <p:cNvSpPr txBox="1"/>
          <p:nvPr/>
        </p:nvSpPr>
        <p:spPr>
          <a:xfrm>
            <a:off x="716100" y="1641700"/>
            <a:ext cx="7711800" cy="27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375E97"/>
                </a:solidFill>
                <a:latin typeface="Quattrocento"/>
                <a:ea typeface="Quattrocento"/>
                <a:cs typeface="Quattrocento"/>
                <a:sym typeface="Quattrocento"/>
              </a:rPr>
              <a:t>Mementos </a:t>
            </a:r>
            <a:endParaRPr b="1" sz="1800">
              <a:solidFill>
                <a:srgbClr val="375E97"/>
              </a:solidFill>
              <a:latin typeface="Quattrocento"/>
              <a:ea typeface="Quattrocento"/>
              <a:cs typeface="Quattrocento"/>
              <a:sym typeface="Quattrocent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Quattrocento"/>
              <a:buChar char="●"/>
            </a:pPr>
            <a:r>
              <a:rPr b="1" lang="en" sz="1600">
                <a:solidFill>
                  <a:srgbClr val="375E97"/>
                </a:solidFill>
                <a:latin typeface="Quattrocento"/>
                <a:ea typeface="Quattrocento"/>
                <a:cs typeface="Quattrocento"/>
                <a:sym typeface="Quattrocento"/>
              </a:rPr>
              <a:t>Archived</a:t>
            </a:r>
            <a:r>
              <a:rPr lang="en" sz="1600">
                <a:solidFill>
                  <a:srgbClr val="333333"/>
                </a:solidFill>
                <a:latin typeface="Quattrocento"/>
                <a:ea typeface="Quattrocento"/>
                <a:cs typeface="Quattrocento"/>
                <a:sym typeface="Quattrocento"/>
              </a:rPr>
              <a:t> resources</a:t>
            </a:r>
            <a:endParaRPr sz="1600">
              <a:solidFill>
                <a:srgbClr val="333333"/>
              </a:solidFill>
              <a:latin typeface="Quattrocento"/>
              <a:ea typeface="Quattrocento"/>
              <a:cs typeface="Quattrocento"/>
              <a:sym typeface="Quattrocent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Quattrocento"/>
              <a:buChar char="●"/>
            </a:pPr>
            <a:r>
              <a:rPr lang="en" sz="1600">
                <a:solidFill>
                  <a:srgbClr val="333333"/>
                </a:solidFill>
                <a:latin typeface="Quattrocento"/>
                <a:ea typeface="Quattrocento"/>
                <a:cs typeface="Quattrocento"/>
                <a:sym typeface="Quattrocento"/>
              </a:rPr>
              <a:t>Retrievable from an </a:t>
            </a:r>
            <a:r>
              <a:rPr b="1" lang="en" sz="1600">
                <a:solidFill>
                  <a:srgbClr val="375E97"/>
                </a:solidFill>
                <a:latin typeface="Quattrocento"/>
                <a:ea typeface="Quattrocento"/>
                <a:cs typeface="Quattrocento"/>
                <a:sym typeface="Quattrocento"/>
              </a:rPr>
              <a:t>Archive</a:t>
            </a:r>
            <a:endParaRPr sz="1800">
              <a:solidFill>
                <a:srgbClr val="333333"/>
              </a:solidFill>
              <a:latin typeface="Quattrocento"/>
              <a:ea typeface="Quattrocento"/>
              <a:cs typeface="Quattrocento"/>
              <a:sym typeface="Quattrocen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375E97"/>
                </a:solidFill>
                <a:latin typeface="Quattrocento"/>
                <a:ea typeface="Quattrocento"/>
                <a:cs typeface="Quattrocento"/>
                <a:sym typeface="Quattrocento"/>
              </a:rPr>
              <a:t>URI-M</a:t>
            </a:r>
            <a:r>
              <a:rPr b="1" lang="en" sz="1800">
                <a:solidFill>
                  <a:srgbClr val="333333"/>
                </a:solidFill>
                <a:latin typeface="Quattrocento"/>
                <a:ea typeface="Quattrocento"/>
                <a:cs typeface="Quattrocento"/>
                <a:sym typeface="Quattrocento"/>
              </a:rPr>
              <a:t> </a:t>
            </a:r>
            <a:r>
              <a:rPr b="1" lang="en" sz="1800">
                <a:solidFill>
                  <a:srgbClr val="375E97"/>
                </a:solidFill>
                <a:latin typeface="Quattrocento"/>
                <a:ea typeface="Quattrocento"/>
                <a:cs typeface="Quattrocento"/>
                <a:sym typeface="Quattrocento"/>
              </a:rPr>
              <a:t>(URI-Memento)</a:t>
            </a:r>
            <a:endParaRPr b="1" sz="1800">
              <a:solidFill>
                <a:srgbClr val="333333"/>
              </a:solidFill>
              <a:latin typeface="Quattrocento"/>
              <a:ea typeface="Quattrocento"/>
              <a:cs typeface="Quattrocento"/>
              <a:sym typeface="Quattrocent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Quattrocento"/>
              <a:buChar char="●"/>
            </a:pPr>
            <a:r>
              <a:rPr lang="en" sz="1600">
                <a:solidFill>
                  <a:srgbClr val="333333"/>
                </a:solidFill>
                <a:latin typeface="Quattrocento"/>
                <a:ea typeface="Quattrocento"/>
                <a:cs typeface="Quattrocento"/>
                <a:sym typeface="Quattrocento"/>
              </a:rPr>
              <a:t>A URI that identifies an </a:t>
            </a:r>
            <a:r>
              <a:rPr b="1" lang="en" sz="1600">
                <a:solidFill>
                  <a:srgbClr val="375E97"/>
                </a:solidFill>
                <a:latin typeface="Quattrocento"/>
                <a:ea typeface="Quattrocento"/>
                <a:cs typeface="Quattrocento"/>
                <a:sym typeface="Quattrocento"/>
              </a:rPr>
              <a:t>Archived</a:t>
            </a:r>
            <a:r>
              <a:rPr lang="en" sz="1600">
                <a:solidFill>
                  <a:srgbClr val="333333"/>
                </a:solidFill>
                <a:latin typeface="Quattrocento"/>
                <a:ea typeface="Quattrocento"/>
                <a:cs typeface="Quattrocento"/>
                <a:sym typeface="Quattrocento"/>
              </a:rPr>
              <a:t> resource </a:t>
            </a:r>
            <a:endParaRPr sz="1600">
              <a:solidFill>
                <a:srgbClr val="333333"/>
              </a:solidFill>
              <a:latin typeface="Quattrocento"/>
              <a:ea typeface="Quattrocento"/>
              <a:cs typeface="Quattrocento"/>
              <a:sym typeface="Quattrocent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Quattrocento"/>
              <a:buChar char="●"/>
            </a:pPr>
            <a:r>
              <a:rPr lang="en" sz="1600">
                <a:solidFill>
                  <a:srgbClr val="333333"/>
                </a:solidFill>
                <a:latin typeface="Quattrocento"/>
                <a:ea typeface="Quattrocento"/>
                <a:cs typeface="Quattrocento"/>
                <a:sym typeface="Quattrocento"/>
              </a:rPr>
              <a:t>That existed at preservation time (</a:t>
            </a:r>
            <a:r>
              <a:rPr b="1" lang="en" sz="1600">
                <a:solidFill>
                  <a:srgbClr val="375E97"/>
                </a:solidFill>
                <a:latin typeface="Quattrocento"/>
                <a:ea typeface="Quattrocento"/>
                <a:cs typeface="Quattrocento"/>
                <a:sym typeface="Quattrocento"/>
              </a:rPr>
              <a:t>Memento-Datetime</a:t>
            </a:r>
            <a:r>
              <a:rPr lang="en" sz="1600">
                <a:solidFill>
                  <a:srgbClr val="333333"/>
                </a:solidFill>
                <a:latin typeface="Quattrocento"/>
                <a:ea typeface="Quattrocento"/>
                <a:cs typeface="Quattrocento"/>
                <a:sym typeface="Quattrocento"/>
              </a:rPr>
              <a:t>) </a:t>
            </a:r>
            <a:endParaRPr sz="1800">
              <a:solidFill>
                <a:srgbClr val="333333"/>
              </a:solidFill>
              <a:latin typeface="Quattrocento"/>
              <a:ea typeface="Quattrocento"/>
              <a:cs typeface="Quattrocento"/>
              <a:sym typeface="Quattrocen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375E97"/>
                </a:solidFill>
                <a:latin typeface="Quattrocento"/>
                <a:ea typeface="Quattrocento"/>
                <a:cs typeface="Quattrocento"/>
                <a:sym typeface="Quattrocento"/>
              </a:rPr>
              <a:t>URI-R </a:t>
            </a:r>
            <a:endParaRPr b="1" sz="1800">
              <a:solidFill>
                <a:srgbClr val="375E97"/>
              </a:solidFill>
              <a:latin typeface="Quattrocento"/>
              <a:ea typeface="Quattrocento"/>
              <a:cs typeface="Quattrocento"/>
              <a:sym typeface="Quattrocen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Quattrocento"/>
              <a:buChar char="●"/>
            </a:pPr>
            <a:r>
              <a:rPr lang="en" sz="1800">
                <a:solidFill>
                  <a:srgbClr val="333333"/>
                </a:solidFill>
                <a:latin typeface="Quattrocento"/>
                <a:ea typeface="Quattrocento"/>
                <a:cs typeface="Quattrocento"/>
                <a:sym typeface="Quattrocento"/>
              </a:rPr>
              <a:t>The </a:t>
            </a:r>
            <a:r>
              <a:rPr b="1" lang="en" sz="1800">
                <a:solidFill>
                  <a:srgbClr val="375E97"/>
                </a:solidFill>
                <a:latin typeface="Quattrocento"/>
                <a:ea typeface="Quattrocento"/>
                <a:cs typeface="Quattrocento"/>
                <a:sym typeface="Quattrocento"/>
              </a:rPr>
              <a:t>Original</a:t>
            </a:r>
            <a:r>
              <a:rPr lang="en" sz="1800">
                <a:solidFill>
                  <a:srgbClr val="333333"/>
                </a:solidFill>
                <a:latin typeface="Quattrocento"/>
                <a:ea typeface="Quattrocento"/>
                <a:cs typeface="Quattrocento"/>
                <a:sym typeface="Quattrocento"/>
              </a:rPr>
              <a:t> URI of the </a:t>
            </a:r>
            <a:r>
              <a:rPr b="1" lang="en" sz="1800">
                <a:solidFill>
                  <a:srgbClr val="375E97"/>
                </a:solidFill>
                <a:latin typeface="Quattrocento"/>
                <a:ea typeface="Quattrocento"/>
                <a:cs typeface="Quattrocento"/>
                <a:sym typeface="Quattrocento"/>
              </a:rPr>
              <a:t>R</a:t>
            </a:r>
            <a:r>
              <a:rPr lang="en" sz="1800">
                <a:solidFill>
                  <a:srgbClr val="333333"/>
                </a:solidFill>
                <a:latin typeface="Quattrocento"/>
                <a:ea typeface="Quattrocento"/>
                <a:cs typeface="Quattrocento"/>
                <a:sym typeface="Quattrocento"/>
              </a:rPr>
              <a:t>esource</a:t>
            </a:r>
            <a:endParaRPr sz="1800">
              <a:solidFill>
                <a:srgbClr val="333333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  <p:sp>
        <p:nvSpPr>
          <p:cNvPr id="116" name="Google Shape;116;p21"/>
          <p:cNvSpPr txBox="1"/>
          <p:nvPr>
            <p:ph idx="12" type="sldNum"/>
          </p:nvPr>
        </p:nvSpPr>
        <p:spPr>
          <a:xfrm>
            <a:off x="8548650" y="4915221"/>
            <a:ext cx="548700" cy="21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17" name="Google Shape;117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12081" y="4147874"/>
            <a:ext cx="4761369" cy="995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2"/>
          <p:cNvSpPr txBox="1"/>
          <p:nvPr>
            <p:ph type="title"/>
          </p:nvPr>
        </p:nvSpPr>
        <p:spPr>
          <a:xfrm>
            <a:off x="109575" y="-12175"/>
            <a:ext cx="87228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75E97"/>
                </a:solidFill>
              </a:rPr>
              <a:t>Viewing</a:t>
            </a:r>
            <a:r>
              <a:rPr lang="en">
                <a:solidFill>
                  <a:srgbClr val="566579"/>
                </a:solidFill>
              </a:rPr>
              <a:t> </a:t>
            </a:r>
            <a:r>
              <a:rPr lang="en">
                <a:solidFill>
                  <a:srgbClr val="375E97"/>
                </a:solidFill>
              </a:rPr>
              <a:t>Archived</a:t>
            </a:r>
            <a:r>
              <a:rPr lang="en"/>
              <a:t> </a:t>
            </a:r>
            <a:r>
              <a:rPr lang="en">
                <a:solidFill>
                  <a:srgbClr val="375E97"/>
                </a:solidFill>
              </a:rPr>
              <a:t>Web</a:t>
            </a:r>
            <a:r>
              <a:rPr lang="en">
                <a:solidFill>
                  <a:srgbClr val="EE795B"/>
                </a:solidFill>
              </a:rPr>
              <a:t> </a:t>
            </a:r>
            <a:r>
              <a:rPr lang="en">
                <a:solidFill>
                  <a:srgbClr val="375E97"/>
                </a:solidFill>
              </a:rPr>
              <a:t>Pages</a:t>
            </a:r>
            <a:endParaRPr>
              <a:solidFill>
                <a:srgbClr val="566579"/>
              </a:solidFill>
            </a:endParaRPr>
          </a:p>
        </p:txBody>
      </p:sp>
      <p:sp>
        <p:nvSpPr>
          <p:cNvPr id="123" name="Google Shape;123;p22"/>
          <p:cNvSpPr txBox="1"/>
          <p:nvPr>
            <p:ph idx="4294967295" type="body"/>
          </p:nvPr>
        </p:nvSpPr>
        <p:spPr>
          <a:xfrm>
            <a:off x="32400" y="983925"/>
            <a:ext cx="4507200" cy="351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called </a:t>
            </a:r>
            <a:r>
              <a:rPr b="1" lang="en">
                <a:solidFill>
                  <a:srgbClr val="375E97"/>
                </a:solidFill>
              </a:rPr>
              <a:t>Replay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You view archived web pages at the </a:t>
            </a:r>
            <a:r>
              <a:rPr b="1" lang="en">
                <a:solidFill>
                  <a:srgbClr val="375E97"/>
                </a:solidFill>
              </a:rPr>
              <a:t>Datetime</a:t>
            </a:r>
            <a:r>
              <a:rPr lang="en"/>
              <a:t> of preservation 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Page and e</a:t>
            </a:r>
            <a:r>
              <a:rPr lang="en" sz="1800"/>
              <a:t>mbedded </a:t>
            </a:r>
            <a:r>
              <a:rPr lang="en"/>
              <a:t>r</a:t>
            </a:r>
            <a:r>
              <a:rPr lang="en" sz="1800"/>
              <a:t>esources </a:t>
            </a:r>
            <a:r>
              <a:rPr lang="en"/>
              <a:t>(</a:t>
            </a:r>
            <a:r>
              <a:rPr b="1" lang="en">
                <a:solidFill>
                  <a:srgbClr val="375E97"/>
                </a:solidFill>
              </a:rPr>
              <a:t>Mementos</a:t>
            </a:r>
            <a:r>
              <a:rPr lang="en"/>
              <a:t>) c</a:t>
            </a:r>
            <a:r>
              <a:rPr lang="en" sz="1800"/>
              <a:t>ome </a:t>
            </a:r>
            <a:r>
              <a:rPr lang="en"/>
              <a:t>f</a:t>
            </a:r>
            <a:r>
              <a:rPr lang="en" sz="1800"/>
              <a:t>rom a 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75E97"/>
                </a:solidFill>
              </a:rPr>
              <a:t>S</a:t>
            </a:r>
            <a:r>
              <a:rPr b="1" lang="en" sz="1800">
                <a:solidFill>
                  <a:srgbClr val="375E97"/>
                </a:solidFill>
              </a:rPr>
              <a:t>ingle </a:t>
            </a:r>
            <a:r>
              <a:rPr b="1" lang="en">
                <a:solidFill>
                  <a:srgbClr val="375E97"/>
                </a:solidFill>
              </a:rPr>
              <a:t>S</a:t>
            </a:r>
            <a:r>
              <a:rPr b="1" lang="en" sz="1800">
                <a:solidFill>
                  <a:srgbClr val="375E97"/>
                </a:solidFill>
              </a:rPr>
              <a:t>ource</a:t>
            </a:r>
            <a:r>
              <a:rPr b="1" lang="en"/>
              <a:t>,</a:t>
            </a:r>
            <a:r>
              <a:rPr lang="en" sz="1800"/>
              <a:t> </a:t>
            </a:r>
            <a:r>
              <a:rPr lang="en"/>
              <a:t>the</a:t>
            </a:r>
            <a:r>
              <a:rPr lang="en">
                <a:solidFill>
                  <a:srgbClr val="EE795B"/>
                </a:solidFill>
              </a:rPr>
              <a:t> </a:t>
            </a:r>
            <a:r>
              <a:rPr b="1" lang="en">
                <a:solidFill>
                  <a:srgbClr val="375E97"/>
                </a:solidFill>
              </a:rPr>
              <a:t>Archive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But replay relies on archive’s ability to </a:t>
            </a:r>
            <a:r>
              <a:rPr b="1" lang="en">
                <a:solidFill>
                  <a:srgbClr val="375E97"/>
                </a:solidFill>
              </a:rPr>
              <a:t>Facilitate</a:t>
            </a:r>
            <a:r>
              <a:rPr lang="en"/>
              <a:t> replay </a:t>
            </a:r>
            <a:endParaRPr/>
          </a:p>
        </p:txBody>
      </p:sp>
      <p:pic>
        <p:nvPicPr>
          <p:cNvPr id="124" name="Google Shape;12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88275" y="812908"/>
            <a:ext cx="4879525" cy="2988792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22"/>
          <p:cNvSpPr txBox="1"/>
          <p:nvPr>
            <p:ph idx="12" type="sldNum"/>
          </p:nvPr>
        </p:nvSpPr>
        <p:spPr>
          <a:xfrm>
            <a:off x="8548650" y="4915221"/>
            <a:ext cx="548700" cy="21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3"/>
          <p:cNvSpPr txBox="1"/>
          <p:nvPr>
            <p:ph type="title"/>
          </p:nvPr>
        </p:nvSpPr>
        <p:spPr>
          <a:xfrm>
            <a:off x="0" y="46875"/>
            <a:ext cx="9028800" cy="40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/>
              <a:t>Facilitating Replay An Overview</a:t>
            </a:r>
            <a:endParaRPr sz="2600"/>
          </a:p>
        </p:txBody>
      </p:sp>
      <p:sp>
        <p:nvSpPr>
          <p:cNvPr id="131" name="Google Shape;131;p23"/>
          <p:cNvSpPr txBox="1"/>
          <p:nvPr>
            <p:ph idx="4294967295" type="body"/>
          </p:nvPr>
        </p:nvSpPr>
        <p:spPr>
          <a:xfrm>
            <a:off x="-29250" y="965950"/>
            <a:ext cx="9144000" cy="95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rgbClr val="6A737D"/>
                </a:solidFill>
                <a:highlight>
                  <a:schemeClr val="lt1"/>
                </a:highlight>
              </a:rPr>
              <a:t>&lt;!-- pre rewritten --&gt;</a:t>
            </a:r>
            <a:endParaRPr sz="1300">
              <a:solidFill>
                <a:srgbClr val="24292E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300">
                <a:solidFill>
                  <a:srgbClr val="24292E"/>
                </a:solidFill>
                <a:highlight>
                  <a:srgbClr val="FFFFFF"/>
                </a:highlight>
              </a:rPr>
              <a:t>&lt;</a:t>
            </a:r>
            <a:r>
              <a:rPr lang="en" sz="1300">
                <a:solidFill>
                  <a:srgbClr val="22863A"/>
                </a:solidFill>
                <a:highlight>
                  <a:srgbClr val="FFFFFF"/>
                </a:highlight>
              </a:rPr>
              <a:t>link</a:t>
            </a:r>
            <a:r>
              <a:rPr lang="en" sz="1300">
                <a:solidFill>
                  <a:srgbClr val="24292E"/>
                </a:solidFill>
                <a:highlight>
                  <a:srgbClr val="FFFFFF"/>
                </a:highlight>
              </a:rPr>
              <a:t> </a:t>
            </a:r>
            <a:r>
              <a:rPr lang="en" sz="1300">
                <a:solidFill>
                  <a:srgbClr val="6F42C1"/>
                </a:solidFill>
                <a:highlight>
                  <a:srgbClr val="FFFFFF"/>
                </a:highlight>
              </a:rPr>
              <a:t>rel</a:t>
            </a:r>
            <a:r>
              <a:rPr lang="en" sz="1300">
                <a:solidFill>
                  <a:srgbClr val="24292E"/>
                </a:solidFill>
                <a:highlight>
                  <a:srgbClr val="FFFFFF"/>
                </a:highlight>
              </a:rPr>
              <a:t>=</a:t>
            </a:r>
            <a:r>
              <a:rPr lang="en" sz="1300">
                <a:solidFill>
                  <a:srgbClr val="032F62"/>
                </a:solidFill>
                <a:highlight>
                  <a:srgbClr val="FFFFFF"/>
                </a:highlight>
              </a:rPr>
              <a:t>"stylesheet"</a:t>
            </a:r>
            <a:r>
              <a:rPr lang="en" sz="1300">
                <a:solidFill>
                  <a:srgbClr val="24292E"/>
                </a:solidFill>
                <a:highlight>
                  <a:srgbClr val="FFFFFF"/>
                </a:highlight>
              </a:rPr>
              <a:t> </a:t>
            </a:r>
            <a:r>
              <a:rPr lang="en" sz="1300">
                <a:solidFill>
                  <a:srgbClr val="6F42C1"/>
                </a:solidFill>
                <a:highlight>
                  <a:srgbClr val="FFFFFF"/>
                </a:highlight>
              </a:rPr>
              <a:t>href</a:t>
            </a:r>
            <a:r>
              <a:rPr lang="en" sz="1300">
                <a:solidFill>
                  <a:srgbClr val="24292E"/>
                </a:solidFill>
                <a:highlight>
                  <a:srgbClr val="FFFFFF"/>
                </a:highlight>
              </a:rPr>
              <a:t>=</a:t>
            </a:r>
            <a:r>
              <a:rPr lang="en" sz="1300">
                <a:solidFill>
                  <a:srgbClr val="032F62"/>
                </a:solidFill>
                <a:highlight>
                  <a:srgbClr val="FFFFFF"/>
                </a:highlight>
              </a:rPr>
              <a:t>"http://awesome.com</a:t>
            </a:r>
            <a:r>
              <a:rPr i="1" lang="en" sz="1300">
                <a:solidFill>
                  <a:srgbClr val="032F62"/>
                </a:solidFill>
                <a:highlight>
                  <a:srgbClr val="FFFFFF"/>
                </a:highlight>
                <a:uFill>
                  <a:noFill/>
                </a:u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/</a:t>
            </a:r>
            <a:r>
              <a:rPr i="1" lang="en" sz="1300">
                <a:solidFill>
                  <a:srgbClr val="032F62"/>
                </a:solidFill>
                <a:highlight>
                  <a:schemeClr val="lt1"/>
                </a:highlight>
                <a:uFill>
                  <a:noFill/>
                </a:u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blackflag</a:t>
            </a:r>
            <a:r>
              <a:rPr i="1" lang="en" sz="1300">
                <a:solidFill>
                  <a:srgbClr val="032F62"/>
                </a:solidFill>
                <a:highlight>
                  <a:srgbClr val="FFFFFF"/>
                </a:highlight>
                <a:uFill>
                  <a:noFill/>
                </a:u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/</a:t>
            </a:r>
            <a:r>
              <a:rPr i="1" lang="en" sz="1300">
                <a:solidFill>
                  <a:srgbClr val="032F62"/>
                </a:solidFill>
                <a:highlight>
                  <a:schemeClr val="lt1"/>
                </a:highlight>
                <a:uFill>
                  <a:noFill/>
                </a:u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foreverTime</a:t>
            </a:r>
            <a:r>
              <a:rPr i="1" lang="en" sz="1300">
                <a:solidFill>
                  <a:srgbClr val="032F62"/>
                </a:solidFill>
                <a:highlight>
                  <a:srgbClr val="FFFFFF"/>
                </a:highlight>
                <a:uFill>
                  <a:noFill/>
                </a:uFill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.css</a:t>
            </a:r>
            <a:r>
              <a:rPr lang="en" sz="1300">
                <a:solidFill>
                  <a:srgbClr val="032F62"/>
                </a:solidFill>
                <a:highlight>
                  <a:srgbClr val="FFFFFF"/>
                </a:highlight>
              </a:rPr>
              <a:t>"</a:t>
            </a:r>
            <a:r>
              <a:rPr lang="en" sz="1300">
                <a:solidFill>
                  <a:srgbClr val="24292E"/>
                </a:solidFill>
                <a:highlight>
                  <a:srgbClr val="FFFFFF"/>
                </a:highlight>
              </a:rPr>
              <a:t>&gt; </a:t>
            </a:r>
            <a:endParaRPr sz="1300">
              <a:solidFill>
                <a:srgbClr val="24292E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rgbClr val="6A737D"/>
                </a:solidFill>
                <a:highlight>
                  <a:schemeClr val="lt1"/>
                </a:highlight>
              </a:rPr>
              <a:t>&lt;!-- post rewritten --&gt;</a:t>
            </a:r>
            <a:endParaRPr sz="1300">
              <a:solidFill>
                <a:srgbClr val="24292E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300">
                <a:solidFill>
                  <a:srgbClr val="24292E"/>
                </a:solidFill>
                <a:highlight>
                  <a:srgbClr val="FFFFFF"/>
                </a:highlight>
              </a:rPr>
              <a:t>&lt;</a:t>
            </a:r>
            <a:r>
              <a:rPr lang="en" sz="1300">
                <a:solidFill>
                  <a:srgbClr val="22863A"/>
                </a:solidFill>
                <a:highlight>
                  <a:srgbClr val="FFFFFF"/>
                </a:highlight>
              </a:rPr>
              <a:t>link</a:t>
            </a:r>
            <a:r>
              <a:rPr lang="en" sz="1300">
                <a:solidFill>
                  <a:srgbClr val="24292E"/>
                </a:solidFill>
                <a:highlight>
                  <a:srgbClr val="FFFFFF"/>
                </a:highlight>
              </a:rPr>
              <a:t> </a:t>
            </a:r>
            <a:r>
              <a:rPr lang="en" sz="1300">
                <a:solidFill>
                  <a:srgbClr val="6F42C1"/>
                </a:solidFill>
                <a:highlight>
                  <a:srgbClr val="FFFFFF"/>
                </a:highlight>
              </a:rPr>
              <a:t>rel</a:t>
            </a:r>
            <a:r>
              <a:rPr lang="en" sz="1300">
                <a:solidFill>
                  <a:srgbClr val="24292E"/>
                </a:solidFill>
                <a:highlight>
                  <a:srgbClr val="FFFFFF"/>
                </a:highlight>
              </a:rPr>
              <a:t>=</a:t>
            </a:r>
            <a:r>
              <a:rPr lang="en" sz="1300">
                <a:solidFill>
                  <a:srgbClr val="032F62"/>
                </a:solidFill>
                <a:highlight>
                  <a:srgbClr val="FFFFFF"/>
                </a:highlight>
              </a:rPr>
              <a:t>"stylesheet"</a:t>
            </a:r>
            <a:r>
              <a:rPr lang="en" sz="1300">
                <a:solidFill>
                  <a:srgbClr val="24292E"/>
                </a:solidFill>
                <a:highlight>
                  <a:srgbClr val="FFFFFF"/>
                </a:highlight>
              </a:rPr>
              <a:t> </a:t>
            </a:r>
            <a:r>
              <a:rPr lang="en" sz="1300">
                <a:solidFill>
                  <a:srgbClr val="6F42C1"/>
                </a:solidFill>
                <a:highlight>
                  <a:srgbClr val="FFFFFF"/>
                </a:highlight>
              </a:rPr>
              <a:t>href</a:t>
            </a:r>
            <a:r>
              <a:rPr lang="en" sz="1300">
                <a:solidFill>
                  <a:srgbClr val="24292E"/>
                </a:solidFill>
                <a:highlight>
                  <a:srgbClr val="FFFFFF"/>
                </a:highlight>
              </a:rPr>
              <a:t>=</a:t>
            </a:r>
            <a:r>
              <a:rPr lang="en" sz="1300">
                <a:solidFill>
                  <a:srgbClr val="032F62"/>
                </a:solidFill>
                <a:highlight>
                  <a:srgbClr val="FFFFFF"/>
                </a:highlight>
              </a:rPr>
              <a:t>"http://archive.com/20171007035807cs_</a:t>
            </a:r>
            <a:r>
              <a:rPr i="1" lang="en" sz="1300">
                <a:solidFill>
                  <a:srgbClr val="032F62"/>
                </a:solidFill>
                <a:highlight>
                  <a:srgbClr val="FFFFFF"/>
                </a:highlight>
                <a:uFill>
                  <a:noFill/>
                </a:uFill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/</a:t>
            </a:r>
            <a:r>
              <a:rPr lang="en" sz="1300">
                <a:solidFill>
                  <a:srgbClr val="032F62"/>
                </a:solidFill>
                <a:highlight>
                  <a:schemeClr val="lt1"/>
                </a:highlight>
              </a:rPr>
              <a:t>http://awesome.com</a:t>
            </a:r>
            <a:r>
              <a:rPr i="1" lang="en" sz="1300">
                <a:solidFill>
                  <a:srgbClr val="032F62"/>
                </a:solidFill>
                <a:highlight>
                  <a:schemeClr val="lt1"/>
                </a:highlight>
                <a:uFill>
                  <a:noFill/>
                </a:uFill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/blackflag/foreverTime</a:t>
            </a:r>
            <a:r>
              <a:rPr i="1" lang="en" sz="1300">
                <a:solidFill>
                  <a:srgbClr val="032F62"/>
                </a:solidFill>
                <a:highlight>
                  <a:srgbClr val="FFFFFF"/>
                </a:highlight>
                <a:uFill>
                  <a:noFill/>
                </a:uFill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.css</a:t>
            </a:r>
            <a:r>
              <a:rPr lang="en" sz="1300">
                <a:solidFill>
                  <a:srgbClr val="032F62"/>
                </a:solidFill>
                <a:highlight>
                  <a:srgbClr val="FFFFFF"/>
                </a:highlight>
              </a:rPr>
              <a:t>"</a:t>
            </a:r>
            <a:r>
              <a:rPr lang="en" sz="1300">
                <a:solidFill>
                  <a:srgbClr val="24292E"/>
                </a:solidFill>
                <a:highlight>
                  <a:srgbClr val="FFFFFF"/>
                </a:highlight>
              </a:rPr>
              <a:t>&gt; </a:t>
            </a:r>
            <a:endParaRPr sz="1300"/>
          </a:p>
        </p:txBody>
      </p:sp>
      <p:sp>
        <p:nvSpPr>
          <p:cNvPr id="132" name="Google Shape;132;p23"/>
          <p:cNvSpPr txBox="1"/>
          <p:nvPr>
            <p:ph idx="4294967295" type="body"/>
          </p:nvPr>
        </p:nvSpPr>
        <p:spPr>
          <a:xfrm>
            <a:off x="110900" y="425150"/>
            <a:ext cx="8722800" cy="67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In order to replay archived web pages from an archive</a:t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/>
              <a:t>Archives </a:t>
            </a:r>
            <a:r>
              <a:rPr b="1" lang="en" sz="1600"/>
              <a:t>MUST</a:t>
            </a:r>
            <a:r>
              <a:rPr lang="en" sz="1600"/>
              <a:t> </a:t>
            </a:r>
            <a:r>
              <a:rPr b="1" lang="en" sz="1600">
                <a:solidFill>
                  <a:srgbClr val="375E97"/>
                </a:solidFill>
              </a:rPr>
              <a:t>Rewrite</a:t>
            </a:r>
            <a:r>
              <a:rPr lang="en" sz="1600"/>
              <a:t> </a:t>
            </a:r>
            <a:r>
              <a:rPr b="1" lang="en" sz="1600">
                <a:solidFill>
                  <a:srgbClr val="EE795B"/>
                </a:solidFill>
              </a:rPr>
              <a:t>URI-Rs</a:t>
            </a:r>
            <a:r>
              <a:rPr lang="en" sz="1600"/>
              <a:t> to </a:t>
            </a:r>
            <a:r>
              <a:rPr b="1" lang="en" sz="1600">
                <a:solidFill>
                  <a:srgbClr val="63A35C"/>
                </a:solidFill>
              </a:rPr>
              <a:t>URI-Ms</a:t>
            </a:r>
            <a:endParaRPr sz="1600"/>
          </a:p>
        </p:txBody>
      </p:sp>
      <p:sp>
        <p:nvSpPr>
          <p:cNvPr id="133" name="Google Shape;133;p23"/>
          <p:cNvSpPr txBox="1"/>
          <p:nvPr>
            <p:ph idx="4294967295" type="body"/>
          </p:nvPr>
        </p:nvSpPr>
        <p:spPr>
          <a:xfrm>
            <a:off x="210600" y="2186725"/>
            <a:ext cx="8722800" cy="44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In order for you to relive the past web</a:t>
            </a:r>
            <a:endParaRPr/>
          </a:p>
        </p:txBody>
      </p:sp>
      <p:sp>
        <p:nvSpPr>
          <p:cNvPr id="134" name="Google Shape;134;p23"/>
          <p:cNvSpPr txBox="1"/>
          <p:nvPr>
            <p:ph idx="4294967295" type="body"/>
          </p:nvPr>
        </p:nvSpPr>
        <p:spPr>
          <a:xfrm>
            <a:off x="921588" y="2438250"/>
            <a:ext cx="1425300" cy="44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EE795B"/>
                </a:solidFill>
              </a:rPr>
              <a:t>Live Web</a:t>
            </a:r>
            <a:endParaRPr b="1">
              <a:solidFill>
                <a:srgbClr val="EE795B"/>
              </a:solidFill>
            </a:endParaRPr>
          </a:p>
        </p:txBody>
      </p:sp>
      <p:sp>
        <p:nvSpPr>
          <p:cNvPr id="135" name="Google Shape;135;p23"/>
          <p:cNvSpPr txBox="1"/>
          <p:nvPr>
            <p:ph idx="4294967295" type="body"/>
          </p:nvPr>
        </p:nvSpPr>
        <p:spPr>
          <a:xfrm>
            <a:off x="7096138" y="2438250"/>
            <a:ext cx="1425300" cy="44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63A35C"/>
                </a:solidFill>
              </a:rPr>
              <a:t>Replay</a:t>
            </a:r>
            <a:endParaRPr b="1">
              <a:solidFill>
                <a:srgbClr val="63A35C"/>
              </a:solidFill>
            </a:endParaRPr>
          </a:p>
        </p:txBody>
      </p:sp>
      <p:grpSp>
        <p:nvGrpSpPr>
          <p:cNvPr id="136" name="Google Shape;136;p23"/>
          <p:cNvGrpSpPr/>
          <p:nvPr/>
        </p:nvGrpSpPr>
        <p:grpSpPr>
          <a:xfrm>
            <a:off x="86513" y="2880450"/>
            <a:ext cx="8970975" cy="2176375"/>
            <a:chOff x="86513" y="2880450"/>
            <a:chExt cx="8970975" cy="2176375"/>
          </a:xfrm>
        </p:grpSpPr>
        <p:pic>
          <p:nvPicPr>
            <p:cNvPr id="137" name="Google Shape;137;p23"/>
            <p:cNvPicPr preferRelativeResize="0"/>
            <p:nvPr/>
          </p:nvPicPr>
          <p:blipFill>
            <a:blip r:embed="rId11">
              <a:alphaModFix/>
            </a:blip>
            <a:stretch>
              <a:fillRect/>
            </a:stretch>
          </p:blipFill>
          <p:spPr>
            <a:xfrm>
              <a:off x="86513" y="2880450"/>
              <a:ext cx="3497932" cy="2142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8" name="Google Shape;138;p23"/>
            <p:cNvPicPr preferRelativeResize="0"/>
            <p:nvPr/>
          </p:nvPicPr>
          <p:blipFill rotWithShape="1">
            <a:blip r:embed="rId12">
              <a:alphaModFix/>
            </a:blip>
            <a:srcRect b="0" l="367" r="367" t="0"/>
            <a:stretch/>
          </p:blipFill>
          <p:spPr>
            <a:xfrm>
              <a:off x="5504251" y="2880450"/>
              <a:ext cx="3553237" cy="2176375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39" name="Google Shape;139;p23"/>
            <p:cNvCxnSpPr/>
            <p:nvPr/>
          </p:nvCxnSpPr>
          <p:spPr>
            <a:xfrm>
              <a:off x="3738763" y="4007225"/>
              <a:ext cx="17079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sp>
        <p:nvSpPr>
          <p:cNvPr id="140" name="Google Shape;140;p23"/>
          <p:cNvSpPr txBox="1"/>
          <p:nvPr>
            <p:ph idx="4294967295" type="body"/>
          </p:nvPr>
        </p:nvSpPr>
        <p:spPr>
          <a:xfrm>
            <a:off x="3686075" y="3224400"/>
            <a:ext cx="1687500" cy="44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F5378"/>
                </a:solidFill>
              </a:rPr>
              <a:t>Web Archiving</a:t>
            </a:r>
            <a:endParaRPr b="1">
              <a:solidFill>
                <a:srgbClr val="3F5378"/>
              </a:solidFill>
            </a:endParaRPr>
          </a:p>
        </p:txBody>
      </p:sp>
      <p:sp>
        <p:nvSpPr>
          <p:cNvPr id="141" name="Google Shape;141;p23"/>
          <p:cNvSpPr txBox="1"/>
          <p:nvPr>
            <p:ph idx="12" type="sldNum"/>
          </p:nvPr>
        </p:nvSpPr>
        <p:spPr>
          <a:xfrm>
            <a:off x="8548650" y="4915221"/>
            <a:ext cx="548700" cy="21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4"/>
          <p:cNvSpPr txBox="1"/>
          <p:nvPr>
            <p:ph type="title"/>
          </p:nvPr>
        </p:nvSpPr>
        <p:spPr>
          <a:xfrm>
            <a:off x="-2625" y="73025"/>
            <a:ext cx="9061500" cy="46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/>
              <a:t>Archival Linkage Modifications</a:t>
            </a:r>
            <a:endParaRPr sz="2600">
              <a:solidFill>
                <a:srgbClr val="375E97"/>
              </a:solidFill>
            </a:endParaRPr>
          </a:p>
        </p:txBody>
      </p:sp>
      <p:sp>
        <p:nvSpPr>
          <p:cNvPr id="147" name="Google Shape;147;p24"/>
          <p:cNvSpPr txBox="1"/>
          <p:nvPr/>
        </p:nvSpPr>
        <p:spPr>
          <a:xfrm>
            <a:off x="73575" y="956475"/>
            <a:ext cx="7983600" cy="391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2"/>
                </a:solidFill>
                <a:latin typeface="Quattrocento"/>
                <a:ea typeface="Quattrocento"/>
                <a:cs typeface="Quattrocento"/>
                <a:sym typeface="Quattrocento"/>
              </a:rPr>
              <a:t>Modifications made in order to serve (</a:t>
            </a:r>
            <a:r>
              <a:rPr b="1" lang="en" sz="1800">
                <a:solidFill>
                  <a:srgbClr val="375E97"/>
                </a:solidFill>
                <a:latin typeface="Quattrocento"/>
                <a:ea typeface="Quattrocento"/>
                <a:cs typeface="Quattrocento"/>
                <a:sym typeface="Quattrocento"/>
              </a:rPr>
              <a:t>replay</a:t>
            </a:r>
            <a:r>
              <a:rPr lang="en" sz="1800">
                <a:solidFill>
                  <a:schemeClr val="accent2"/>
                </a:solidFill>
                <a:latin typeface="Quattrocento"/>
                <a:ea typeface="Quattrocento"/>
                <a:cs typeface="Quattrocento"/>
                <a:sym typeface="Quattrocento"/>
              </a:rPr>
              <a:t>) mementos from the archive</a:t>
            </a:r>
            <a:endParaRPr sz="1800">
              <a:solidFill>
                <a:schemeClr val="accent2"/>
              </a:solidFill>
              <a:latin typeface="Quattrocento"/>
              <a:ea typeface="Quattrocento"/>
              <a:cs typeface="Quattrocento"/>
              <a:sym typeface="Quattrocen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2"/>
              </a:solidFill>
              <a:latin typeface="Quattrocento"/>
              <a:ea typeface="Quattrocento"/>
              <a:cs typeface="Quattrocento"/>
              <a:sym typeface="Quattrocen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2"/>
                </a:solidFill>
                <a:latin typeface="Quattrocento"/>
                <a:ea typeface="Quattrocento"/>
                <a:cs typeface="Quattrocento"/>
                <a:sym typeface="Quattrocento"/>
              </a:rPr>
              <a:t>Rewriting of </a:t>
            </a:r>
            <a:r>
              <a:rPr lang="en" sz="1800">
                <a:solidFill>
                  <a:srgbClr val="EE795B"/>
                </a:solidFill>
                <a:latin typeface="Quattrocento"/>
                <a:ea typeface="Quattrocento"/>
                <a:cs typeface="Quattrocento"/>
                <a:sym typeface="Quattrocento"/>
              </a:rPr>
              <a:t>URI-Rs</a:t>
            </a:r>
            <a:r>
              <a:rPr lang="en" sz="1800">
                <a:solidFill>
                  <a:schemeClr val="accent2"/>
                </a:solidFill>
                <a:latin typeface="Quattrocento"/>
                <a:ea typeface="Quattrocento"/>
                <a:cs typeface="Quattrocento"/>
                <a:sym typeface="Quattrocento"/>
              </a:rPr>
              <a:t> contained within archived</a:t>
            </a:r>
            <a:endParaRPr sz="1800">
              <a:solidFill>
                <a:schemeClr val="accent2"/>
              </a:solidFill>
              <a:latin typeface="Quattrocento"/>
              <a:ea typeface="Quattrocento"/>
              <a:cs typeface="Quattrocento"/>
              <a:sym typeface="Quattrocen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Quattrocento"/>
              <a:buChar char="●"/>
            </a:pPr>
            <a:r>
              <a:rPr lang="en" sz="1800">
                <a:solidFill>
                  <a:schemeClr val="accent2"/>
                </a:solidFill>
                <a:latin typeface="Quattrocento"/>
                <a:ea typeface="Quattrocento"/>
                <a:cs typeface="Quattrocento"/>
                <a:sym typeface="Quattrocento"/>
              </a:rPr>
              <a:t>HTML</a:t>
            </a:r>
            <a:endParaRPr sz="1800">
              <a:solidFill>
                <a:schemeClr val="accent2"/>
              </a:solidFill>
              <a:latin typeface="Quattrocento"/>
              <a:ea typeface="Quattrocento"/>
              <a:cs typeface="Quattrocento"/>
              <a:sym typeface="Quattrocen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Quattrocento"/>
              <a:buChar char="●"/>
            </a:pPr>
            <a:r>
              <a:rPr lang="en" sz="1800">
                <a:solidFill>
                  <a:schemeClr val="accent2"/>
                </a:solidFill>
                <a:latin typeface="Quattrocento"/>
                <a:ea typeface="Quattrocento"/>
                <a:cs typeface="Quattrocento"/>
                <a:sym typeface="Quattrocento"/>
              </a:rPr>
              <a:t>JavaScript</a:t>
            </a:r>
            <a:endParaRPr sz="1800">
              <a:solidFill>
                <a:schemeClr val="accent2"/>
              </a:solidFill>
              <a:latin typeface="Quattrocento"/>
              <a:ea typeface="Quattrocento"/>
              <a:cs typeface="Quattrocento"/>
              <a:sym typeface="Quattrocen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Quattrocento"/>
              <a:buChar char="●"/>
            </a:pPr>
            <a:r>
              <a:rPr lang="en" sz="1800">
                <a:solidFill>
                  <a:schemeClr val="accent2"/>
                </a:solidFill>
                <a:latin typeface="Quattrocento"/>
                <a:ea typeface="Quattrocento"/>
                <a:cs typeface="Quattrocento"/>
                <a:sym typeface="Quattrocento"/>
              </a:rPr>
              <a:t>CSS </a:t>
            </a:r>
            <a:endParaRPr sz="1800">
              <a:solidFill>
                <a:schemeClr val="accent2"/>
              </a:solidFill>
              <a:latin typeface="Quattrocento"/>
              <a:ea typeface="Quattrocento"/>
              <a:cs typeface="Quattrocento"/>
              <a:sym typeface="Quattrocen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2"/>
              </a:solidFill>
              <a:latin typeface="Quattrocento"/>
              <a:ea typeface="Quattrocento"/>
              <a:cs typeface="Quattrocento"/>
              <a:sym typeface="Quattrocen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2"/>
                </a:solidFill>
                <a:latin typeface="Quattrocento"/>
                <a:ea typeface="Quattrocento"/>
                <a:cs typeface="Quattrocento"/>
                <a:sym typeface="Quattrocento"/>
              </a:rPr>
              <a:t>Not applicable to </a:t>
            </a:r>
            <a:r>
              <a:rPr lang="en" sz="1800">
                <a:solidFill>
                  <a:srgbClr val="22863A"/>
                </a:solidFill>
                <a:latin typeface="Quattrocento"/>
                <a:ea typeface="Quattrocento"/>
                <a:cs typeface="Quattrocento"/>
                <a:sym typeface="Quattrocento"/>
              </a:rPr>
              <a:t>Media Types</a:t>
            </a:r>
            <a:r>
              <a:rPr lang="en" sz="1800">
                <a:solidFill>
                  <a:schemeClr val="accent2"/>
                </a:solidFill>
                <a:latin typeface="Quattrocento"/>
                <a:ea typeface="Quattrocento"/>
                <a:cs typeface="Quattrocento"/>
                <a:sym typeface="Quattrocento"/>
              </a:rPr>
              <a:t> </a:t>
            </a:r>
            <a:endParaRPr sz="1800">
              <a:solidFill>
                <a:schemeClr val="accent2"/>
              </a:solidFill>
              <a:latin typeface="Quattrocento"/>
              <a:ea typeface="Quattrocento"/>
              <a:cs typeface="Quattrocento"/>
              <a:sym typeface="Quattrocen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Quattrocento"/>
              <a:buChar char="●"/>
            </a:pPr>
            <a:r>
              <a:rPr lang="en" sz="1800">
                <a:solidFill>
                  <a:schemeClr val="accent2"/>
                </a:solidFill>
                <a:latin typeface="Quattrocento"/>
                <a:ea typeface="Quattrocento"/>
                <a:cs typeface="Quattrocento"/>
                <a:sym typeface="Quattrocento"/>
              </a:rPr>
              <a:t>Images</a:t>
            </a:r>
            <a:endParaRPr sz="1800">
              <a:solidFill>
                <a:schemeClr val="accent2"/>
              </a:solidFill>
              <a:latin typeface="Quattrocento"/>
              <a:ea typeface="Quattrocento"/>
              <a:cs typeface="Quattrocento"/>
              <a:sym typeface="Quattrocen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Quattrocento"/>
              <a:buChar char="●"/>
            </a:pPr>
            <a:r>
              <a:rPr lang="en" sz="1800">
                <a:solidFill>
                  <a:schemeClr val="accent2"/>
                </a:solidFill>
                <a:latin typeface="Quattrocento"/>
                <a:ea typeface="Quattrocento"/>
                <a:cs typeface="Quattrocento"/>
                <a:sym typeface="Quattrocento"/>
              </a:rPr>
              <a:t>Audio</a:t>
            </a:r>
            <a:endParaRPr sz="1800">
              <a:solidFill>
                <a:schemeClr val="accent2"/>
              </a:solidFill>
              <a:latin typeface="Quattrocento"/>
              <a:ea typeface="Quattrocento"/>
              <a:cs typeface="Quattrocento"/>
              <a:sym typeface="Quattrocen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Quattrocento"/>
              <a:buChar char="●"/>
            </a:pPr>
            <a:r>
              <a:rPr lang="en" sz="1800">
                <a:solidFill>
                  <a:schemeClr val="accent2"/>
                </a:solidFill>
                <a:latin typeface="Quattrocento"/>
                <a:ea typeface="Quattrocento"/>
                <a:cs typeface="Quattrocento"/>
                <a:sym typeface="Quattrocento"/>
              </a:rPr>
              <a:t>Video</a:t>
            </a:r>
            <a:endParaRPr sz="1800">
              <a:solidFill>
                <a:schemeClr val="accent2"/>
              </a:solidFill>
              <a:latin typeface="Quattrocento"/>
              <a:ea typeface="Quattrocento"/>
              <a:cs typeface="Quattrocento"/>
              <a:sym typeface="Quattrocen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Quattrocento"/>
              <a:buChar char="●"/>
            </a:pPr>
            <a:r>
              <a:rPr lang="en" sz="1800">
                <a:solidFill>
                  <a:schemeClr val="accent2"/>
                </a:solidFill>
                <a:latin typeface="Quattrocento"/>
                <a:ea typeface="Quattrocento"/>
                <a:cs typeface="Quattrocento"/>
                <a:sym typeface="Quattrocento"/>
              </a:rPr>
              <a:t>PDF</a:t>
            </a:r>
            <a:endParaRPr sz="1800">
              <a:solidFill>
                <a:schemeClr val="accent2"/>
              </a:solidFill>
              <a:latin typeface="Quattrocento"/>
              <a:ea typeface="Quattrocento"/>
              <a:cs typeface="Quattrocento"/>
              <a:sym typeface="Quattrocen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2"/>
              </a:solidFill>
              <a:latin typeface="Quattrocento"/>
              <a:ea typeface="Quattrocento"/>
              <a:cs typeface="Quattrocento"/>
              <a:sym typeface="Quattrocen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2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  <p:sp>
        <p:nvSpPr>
          <p:cNvPr id="148" name="Google Shape;148;p24"/>
          <p:cNvSpPr txBox="1"/>
          <p:nvPr>
            <p:ph idx="12" type="sldNum"/>
          </p:nvPr>
        </p:nvSpPr>
        <p:spPr>
          <a:xfrm>
            <a:off x="8548650" y="4915221"/>
            <a:ext cx="548700" cy="21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9" name="Google Shape;149;p24"/>
          <p:cNvSpPr txBox="1"/>
          <p:nvPr/>
        </p:nvSpPr>
        <p:spPr>
          <a:xfrm>
            <a:off x="2381950" y="3468625"/>
            <a:ext cx="52551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2"/>
                </a:solidFill>
                <a:latin typeface="Quattrocento"/>
                <a:ea typeface="Quattrocento"/>
                <a:cs typeface="Quattrocento"/>
                <a:sym typeface="Quattrocento"/>
              </a:rPr>
              <a:t>No </a:t>
            </a:r>
            <a:r>
              <a:rPr lang="en" sz="1800">
                <a:solidFill>
                  <a:srgbClr val="EE795B"/>
                </a:solidFill>
                <a:latin typeface="Quattrocento"/>
                <a:ea typeface="Quattrocento"/>
                <a:cs typeface="Quattrocento"/>
                <a:sym typeface="Quattrocento"/>
              </a:rPr>
              <a:t>URI-Rs</a:t>
            </a:r>
            <a:r>
              <a:rPr lang="en" sz="1800">
                <a:solidFill>
                  <a:schemeClr val="accent2"/>
                </a:solidFill>
                <a:latin typeface="Quattrocento"/>
                <a:ea typeface="Quattrocento"/>
                <a:cs typeface="Quattrocento"/>
                <a:sym typeface="Quattrocento"/>
              </a:rPr>
              <a:t> within that </a:t>
            </a:r>
            <a:r>
              <a:rPr lang="en" sz="1800">
                <a:solidFill>
                  <a:srgbClr val="C41A16"/>
                </a:solidFill>
                <a:latin typeface="Quattrocento"/>
                <a:ea typeface="Quattrocento"/>
                <a:cs typeface="Quattrocento"/>
                <a:sym typeface="Quattrocento"/>
              </a:rPr>
              <a:t>cause resource fetches</a:t>
            </a:r>
            <a:endParaRPr sz="1800">
              <a:solidFill>
                <a:srgbClr val="C41A16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  <p:cxnSp>
        <p:nvCxnSpPr>
          <p:cNvPr id="150" name="Google Shape;150;p24"/>
          <p:cNvCxnSpPr>
            <a:stCxn id="149" idx="1"/>
          </p:cNvCxnSpPr>
          <p:nvPr/>
        </p:nvCxnSpPr>
        <p:spPr>
          <a:xfrm flipH="1">
            <a:off x="1585450" y="3788725"/>
            <a:ext cx="796500" cy="36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stealth"/>
          </a:ln>
        </p:spPr>
      </p:cxnSp>
      <p:pic>
        <p:nvPicPr>
          <p:cNvPr id="151" name="Google Shape;15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21997" y="1962275"/>
            <a:ext cx="3548125" cy="1021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25"/>
          <p:cNvPicPr preferRelativeResize="0"/>
          <p:nvPr/>
        </p:nvPicPr>
        <p:blipFill rotWithShape="1">
          <a:blip r:embed="rId3">
            <a:alphaModFix/>
          </a:blip>
          <a:srcRect b="0" l="3552" r="679" t="0"/>
          <a:stretch/>
        </p:blipFill>
        <p:spPr>
          <a:xfrm>
            <a:off x="3951200" y="493050"/>
            <a:ext cx="5088725" cy="4650450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25"/>
          <p:cNvSpPr txBox="1"/>
          <p:nvPr>
            <p:ph type="title"/>
          </p:nvPr>
        </p:nvSpPr>
        <p:spPr>
          <a:xfrm>
            <a:off x="122475" y="37675"/>
            <a:ext cx="9021600" cy="37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When Archival Linkage Modifications To </a:t>
            </a:r>
            <a:r>
              <a:rPr b="1" lang="en" sz="2500"/>
              <a:t>HTML</a:t>
            </a:r>
            <a:r>
              <a:rPr lang="en" sz="2500"/>
              <a:t> Were Simple</a:t>
            </a:r>
            <a:endParaRPr sz="2500">
              <a:solidFill>
                <a:srgbClr val="375E97"/>
              </a:solidFill>
            </a:endParaRPr>
          </a:p>
        </p:txBody>
      </p:sp>
      <p:sp>
        <p:nvSpPr>
          <p:cNvPr id="158" name="Google Shape;158;p25"/>
          <p:cNvSpPr txBox="1"/>
          <p:nvPr/>
        </p:nvSpPr>
        <p:spPr>
          <a:xfrm>
            <a:off x="102625" y="1517775"/>
            <a:ext cx="3706500" cy="25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2"/>
              </a:solidFill>
              <a:latin typeface="Quattrocento"/>
              <a:ea typeface="Quattrocento"/>
              <a:cs typeface="Quattrocento"/>
              <a:sym typeface="Quattrocen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2"/>
                </a:solidFill>
                <a:latin typeface="Quattrocento"/>
                <a:ea typeface="Quattrocento"/>
                <a:cs typeface="Quattrocento"/>
                <a:sym typeface="Quattrocento"/>
              </a:rPr>
              <a:t>Need To Rewrite URI-Rs</a:t>
            </a:r>
            <a:endParaRPr sz="1800">
              <a:solidFill>
                <a:schemeClr val="accent2"/>
              </a:solidFill>
              <a:latin typeface="Quattrocento"/>
              <a:ea typeface="Quattrocento"/>
              <a:cs typeface="Quattrocento"/>
              <a:sym typeface="Quattrocen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2"/>
              </a:solidFill>
              <a:latin typeface="Quattrocento"/>
              <a:ea typeface="Quattrocento"/>
              <a:cs typeface="Quattrocento"/>
              <a:sym typeface="Quattrocen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2"/>
                </a:solidFill>
                <a:latin typeface="Quattrocento"/>
                <a:ea typeface="Quattrocento"/>
                <a:cs typeface="Quattrocento"/>
                <a:sym typeface="Quattrocento"/>
              </a:rPr>
              <a:t>That</a:t>
            </a:r>
            <a:endParaRPr sz="1800">
              <a:solidFill>
                <a:schemeClr val="accent2"/>
              </a:solidFill>
              <a:latin typeface="Quattrocento"/>
              <a:ea typeface="Quattrocento"/>
              <a:cs typeface="Quattrocento"/>
              <a:sym typeface="Quattrocen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Quattrocento"/>
              <a:buChar char="●"/>
            </a:pPr>
            <a:r>
              <a:rPr lang="en" sz="1800">
                <a:solidFill>
                  <a:schemeClr val="accent2"/>
                </a:solidFill>
                <a:latin typeface="Quattrocento"/>
                <a:ea typeface="Quattrocento"/>
                <a:cs typeface="Quattrocento"/>
                <a:sym typeface="Quattrocento"/>
              </a:rPr>
              <a:t>Embed Resources</a:t>
            </a:r>
            <a:endParaRPr sz="1800">
              <a:solidFill>
                <a:schemeClr val="accent2"/>
              </a:solidFill>
              <a:latin typeface="Quattrocento"/>
              <a:ea typeface="Quattrocento"/>
              <a:cs typeface="Quattrocento"/>
              <a:sym typeface="Quattrocento"/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Quattrocento"/>
              <a:buChar char="●"/>
            </a:pPr>
            <a:r>
              <a:rPr lang="en" sz="1800">
                <a:solidFill>
                  <a:schemeClr val="accent2"/>
                </a:solidFill>
                <a:latin typeface="Quattrocento"/>
                <a:ea typeface="Quattrocento"/>
                <a:cs typeface="Quattrocento"/>
                <a:sym typeface="Quattrocento"/>
              </a:rPr>
              <a:t>Link To Resources </a:t>
            </a:r>
            <a:endParaRPr sz="1800">
              <a:solidFill>
                <a:schemeClr val="accent2"/>
              </a:solidFill>
              <a:latin typeface="Quattrocento"/>
              <a:ea typeface="Quattrocento"/>
              <a:cs typeface="Quattrocento"/>
              <a:sym typeface="Quattrocento"/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Quattrocento"/>
              <a:buChar char="●"/>
            </a:pPr>
            <a:r>
              <a:rPr lang="en" sz="1800">
                <a:solidFill>
                  <a:schemeClr val="accent2"/>
                </a:solidFill>
                <a:latin typeface="Quattrocento"/>
                <a:ea typeface="Quattrocento"/>
                <a:cs typeface="Quattrocento"/>
                <a:sym typeface="Quattrocento"/>
              </a:rPr>
              <a:t>Link To Another Page</a:t>
            </a:r>
            <a:endParaRPr sz="1800">
              <a:solidFill>
                <a:schemeClr val="accent2"/>
              </a:solidFill>
              <a:latin typeface="Quattrocento"/>
              <a:ea typeface="Quattrocento"/>
              <a:cs typeface="Quattrocento"/>
              <a:sym typeface="Quattrocen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2"/>
              </a:solidFill>
              <a:latin typeface="Quattrocento"/>
              <a:ea typeface="Quattrocento"/>
              <a:cs typeface="Quattrocento"/>
              <a:sym typeface="Quattrocen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2"/>
              </a:solidFill>
              <a:latin typeface="Quattrocento"/>
              <a:ea typeface="Quattrocento"/>
              <a:cs typeface="Quattrocento"/>
              <a:sym typeface="Quattrocen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2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  <p:sp>
        <p:nvSpPr>
          <p:cNvPr id="159" name="Google Shape;159;p25"/>
          <p:cNvSpPr txBox="1"/>
          <p:nvPr>
            <p:ph idx="12" type="sldNum"/>
          </p:nvPr>
        </p:nvSpPr>
        <p:spPr>
          <a:xfrm>
            <a:off x="8548650" y="4915221"/>
            <a:ext cx="548700" cy="21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0" name="Google Shape;160;p25"/>
          <p:cNvSpPr txBox="1"/>
          <p:nvPr/>
        </p:nvSpPr>
        <p:spPr>
          <a:xfrm>
            <a:off x="3281975" y="1622350"/>
            <a:ext cx="839700" cy="4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1"/>
                </a:solidFill>
                <a:latin typeface="Quattrocento"/>
                <a:ea typeface="Quattrocento"/>
                <a:cs typeface="Quattrocento"/>
                <a:sym typeface="Quattrocento"/>
              </a:rPr>
              <a:t>HREF</a:t>
            </a:r>
            <a:endParaRPr sz="1800">
              <a:solidFill>
                <a:schemeClr val="accent1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  <p:sp>
        <p:nvSpPr>
          <p:cNvPr id="161" name="Google Shape;161;p25"/>
          <p:cNvSpPr/>
          <p:nvPr/>
        </p:nvSpPr>
        <p:spPr>
          <a:xfrm>
            <a:off x="4001100" y="883000"/>
            <a:ext cx="290400" cy="1947600"/>
          </a:xfrm>
          <a:prstGeom prst="leftBracket">
            <a:avLst>
              <a:gd fmla="val 8333" name="adj"/>
            </a:avLst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25"/>
          <p:cNvSpPr/>
          <p:nvPr/>
        </p:nvSpPr>
        <p:spPr>
          <a:xfrm>
            <a:off x="3937625" y="2884400"/>
            <a:ext cx="442800" cy="1767600"/>
          </a:xfrm>
          <a:prstGeom prst="leftBracket">
            <a:avLst>
              <a:gd fmla="val 8333" name="adj"/>
            </a:avLst>
          </a:prstGeom>
          <a:noFill/>
          <a:ln cap="flat" cmpd="sng" w="190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25"/>
          <p:cNvSpPr txBox="1"/>
          <p:nvPr/>
        </p:nvSpPr>
        <p:spPr>
          <a:xfrm>
            <a:off x="3348275" y="3533750"/>
            <a:ext cx="707100" cy="4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5"/>
                </a:solidFill>
                <a:latin typeface="Quattrocento"/>
                <a:ea typeface="Quattrocento"/>
                <a:cs typeface="Quattrocento"/>
                <a:sym typeface="Quattrocento"/>
              </a:rPr>
              <a:t>SRC</a:t>
            </a:r>
            <a:endParaRPr sz="1800">
              <a:solidFill>
                <a:schemeClr val="accent5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  <p:sp>
        <p:nvSpPr>
          <p:cNvPr id="164" name="Google Shape;164;p25"/>
          <p:cNvSpPr txBox="1"/>
          <p:nvPr/>
        </p:nvSpPr>
        <p:spPr>
          <a:xfrm>
            <a:off x="6415475" y="4223025"/>
            <a:ext cx="889800" cy="41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5CC5"/>
                </a:solidFill>
                <a:latin typeface="Quattrocento"/>
                <a:ea typeface="Quattrocento"/>
                <a:cs typeface="Quattrocento"/>
                <a:sym typeface="Quattrocento"/>
              </a:rPr>
              <a:t>Action</a:t>
            </a:r>
            <a:endParaRPr sz="1800">
              <a:solidFill>
                <a:srgbClr val="005CC5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  <p:cxnSp>
        <p:nvCxnSpPr>
          <p:cNvPr id="165" name="Google Shape;165;p25"/>
          <p:cNvCxnSpPr/>
          <p:nvPr/>
        </p:nvCxnSpPr>
        <p:spPr>
          <a:xfrm flipH="1">
            <a:off x="5525675" y="4476225"/>
            <a:ext cx="889800" cy="160200"/>
          </a:xfrm>
          <a:prstGeom prst="straightConnector1">
            <a:avLst/>
          </a:prstGeom>
          <a:noFill/>
          <a:ln cap="flat" cmpd="sng" w="19050">
            <a:solidFill>
              <a:srgbClr val="005CC5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166" name="Google Shape;166;p25"/>
          <p:cNvSpPr txBox="1"/>
          <p:nvPr/>
        </p:nvSpPr>
        <p:spPr>
          <a:xfrm>
            <a:off x="5317275" y="4872675"/>
            <a:ext cx="889800" cy="21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6F42C1"/>
                </a:solidFill>
                <a:latin typeface="Quattrocento"/>
                <a:ea typeface="Quattrocento"/>
                <a:cs typeface="Quattrocento"/>
                <a:sym typeface="Quattrocento"/>
              </a:rPr>
              <a:t>Data</a:t>
            </a:r>
            <a:endParaRPr sz="1800">
              <a:solidFill>
                <a:srgbClr val="6F42C1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  <p:cxnSp>
        <p:nvCxnSpPr>
          <p:cNvPr id="167" name="Google Shape;167;p25"/>
          <p:cNvCxnSpPr/>
          <p:nvPr/>
        </p:nvCxnSpPr>
        <p:spPr>
          <a:xfrm rot="10800000">
            <a:off x="4888125" y="4901475"/>
            <a:ext cx="491700" cy="89100"/>
          </a:xfrm>
          <a:prstGeom prst="straightConnector1">
            <a:avLst/>
          </a:prstGeom>
          <a:noFill/>
          <a:ln cap="flat" cmpd="sng" w="19050">
            <a:solidFill>
              <a:srgbClr val="6F42C1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168" name="Google Shape;168;p25"/>
          <p:cNvSpPr txBox="1"/>
          <p:nvPr/>
        </p:nvSpPr>
        <p:spPr>
          <a:xfrm>
            <a:off x="7509450" y="3162950"/>
            <a:ext cx="889800" cy="41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D73A49"/>
                </a:solidFill>
                <a:latin typeface="Quattrocento"/>
                <a:ea typeface="Quattrocento"/>
                <a:cs typeface="Quattrocento"/>
                <a:sym typeface="Quattrocento"/>
              </a:rPr>
              <a:t>Poster</a:t>
            </a:r>
            <a:endParaRPr sz="1800">
              <a:solidFill>
                <a:srgbClr val="D73A49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  <p:cxnSp>
        <p:nvCxnSpPr>
          <p:cNvPr id="169" name="Google Shape;169;p25"/>
          <p:cNvCxnSpPr>
            <a:stCxn id="168" idx="1"/>
          </p:cNvCxnSpPr>
          <p:nvPr/>
        </p:nvCxnSpPr>
        <p:spPr>
          <a:xfrm rot="10800000">
            <a:off x="6415350" y="3277250"/>
            <a:ext cx="1094100" cy="92400"/>
          </a:xfrm>
          <a:prstGeom prst="straightConnector1">
            <a:avLst/>
          </a:prstGeom>
          <a:noFill/>
          <a:ln cap="flat" cmpd="sng" w="19050">
            <a:solidFill>
              <a:srgbClr val="D73A49"/>
            </a:solidFill>
            <a:prstDash val="solid"/>
            <a:round/>
            <a:headEnd len="med" w="med" type="none"/>
            <a:tailEnd len="med" w="med" type="stealth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