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e41bdbf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e41bdbf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3cbdb1c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3cbdb1c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f467c4f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f467c4f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6806b6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6806b6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6806b65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6806b65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d597d8f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d597d8f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f6806b65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f6806b65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6806b65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6806b65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f6806b65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f6806b65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f6806b65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f6806b65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f467c4f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f467c4f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467c4f0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467c4f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467c4f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467c4f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051dbf4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051dbf4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467c4f0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467c4f0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051dbf4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051dbf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6806b65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f6806b65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f467c4f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f467c4f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matkelly.com/saveTheInternet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4593975"/>
            <a:ext cx="9144000" cy="615000"/>
          </a:xfrm>
          <a:prstGeom prst="rect">
            <a:avLst/>
          </a:prstGeom>
          <a:solidFill>
            <a:srgbClr val="07294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0" y="4593975"/>
            <a:ext cx="5149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C600"/>
                </a:solidFill>
              </a:rPr>
              <a:t>Weaving in the Loose Ends Of Novel Web Archiving Approaches</a:t>
            </a:r>
            <a:br>
              <a:rPr lang="en" sz="1000">
                <a:solidFill>
                  <a:srgbClr val="FFC600"/>
                </a:solidFill>
              </a:rPr>
            </a:br>
            <a:r>
              <a:rPr lang="en" sz="1000">
                <a:solidFill>
                  <a:srgbClr val="FFFFFF"/>
                </a:solidFill>
              </a:rPr>
              <a:t>Save All the Internet: Web Archiving Tools and Tips</a:t>
            </a:r>
            <a:br>
              <a:rPr lang="en" sz="1000">
                <a:solidFill>
                  <a:srgbClr val="FFFFFF"/>
                </a:solidFill>
              </a:rPr>
            </a:br>
            <a:r>
              <a:rPr lang="en" sz="1000">
                <a:solidFill>
                  <a:srgbClr val="999999"/>
                </a:solidFill>
              </a:rPr>
              <a:t>March 30, 2020, University of Delaware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5430606" y="4593969"/>
            <a:ext cx="3713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C600"/>
                </a:solidFill>
              </a:rPr>
              <a:t>slides: </a:t>
            </a:r>
            <a:r>
              <a:rPr lang="en" sz="1000">
                <a:solidFill>
                  <a:srgbClr val="FFC600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https://matkelly.com/saveTheInternet</a:t>
            </a:r>
            <a:endParaRPr sz="1000">
              <a:solidFill>
                <a:srgbClr val="FFC6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Mat Kelly  • @machawk1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sz="10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C6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hyperlink" Target="https://matkelly.com/saveTheInterne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40.png"/><Relationship Id="rId13" Type="http://schemas.openxmlformats.org/officeDocument/2006/relationships/hyperlink" Target="http://ws-dl.blogspot.com/2018/03/2018-03-15-paywalls-in-internet-archive.html" TargetMode="External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47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x.doi.org/10.1007/s00799-015-0150-6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hyperlink" Target="https://github.com/oduwsdl/ipwb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34.png"/><Relationship Id="rId8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github.com/ipfs/artwork/" TargetMode="External"/><Relationship Id="rId5" Type="http://schemas.openxmlformats.org/officeDocument/2006/relationships/hyperlink" Target="https://matkelly.com/dissertation" TargetMode="External"/><Relationship Id="rId6" Type="http://schemas.openxmlformats.org/officeDocument/2006/relationships/hyperlink" Target="https://matkelly.com/disserta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uide.webrecorder.io/autopilot/" TargetMode="External"/><Relationship Id="rId4" Type="http://schemas.openxmlformats.org/officeDocument/2006/relationships/image" Target="../media/image49.png"/><Relationship Id="rId5" Type="http://schemas.openxmlformats.org/officeDocument/2006/relationships/hyperlink" Target="https://securegrants.neh.gov/publicquery/main.aspx?f=1&amp;gn=HK-50181-14" TargetMode="External"/><Relationship Id="rId6" Type="http://schemas.openxmlformats.org/officeDocument/2006/relationships/hyperlink" Target="https://securegrants.neh.gov/publicquery/main.aspx?f=1&amp;gn=HK-50181-14" TargetMode="External"/><Relationship Id="rId7" Type="http://schemas.openxmlformats.org/officeDocument/2006/relationships/image" Target="../media/image43.png"/><Relationship Id="rId8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hyperlink" Target="https://github.com/machawk1/ArchiveThumbnails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hyperlink" Target="https://github.com/iipc/openwaybac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10.png"/><Relationship Id="rId10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hyperlink" Target="https://ws-dl.blogspot.com/2012/10/2012-10-10-zombies-in-archives.html" TargetMode="External"/><Relationship Id="rId9" Type="http://schemas.openxmlformats.org/officeDocument/2006/relationships/image" Target="../media/image18.png"/><Relationship Id="rId5" Type="http://schemas.openxmlformats.org/officeDocument/2006/relationships/hyperlink" Target="https://oduwsdl.github.io/Reconstructive/" TargetMode="External"/><Relationship Id="rId6" Type="http://schemas.openxmlformats.org/officeDocument/2006/relationships/hyperlink" Target="https://wab.ac/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4593975"/>
            <a:ext cx="9144000" cy="615000"/>
          </a:xfrm>
          <a:prstGeom prst="rect">
            <a:avLst/>
          </a:prstGeom>
          <a:solidFill>
            <a:srgbClr val="07294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0" y="0"/>
            <a:ext cx="9144000" cy="25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Weaving in the Loose Ends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Of Novel Web Archiving Approaches</a:t>
            </a:r>
            <a:endParaRPr b="1" sz="3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1844150"/>
            <a:ext cx="85206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294E"/>
                </a:solidFill>
              </a:rPr>
              <a:t>Mat Kelly, PhD</a:t>
            </a:r>
            <a:endParaRPr sz="1800">
              <a:solidFill>
                <a:srgbClr val="07294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9999"/>
                </a:solidFill>
              </a:rPr>
              <a:t>Assistant Professor, Information Science</a:t>
            </a:r>
            <a:endParaRPr sz="14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9999"/>
                </a:solidFill>
              </a:rPr>
              <a:t>Drexel University, College of Computing &amp; Informatics (CCI)</a:t>
            </a:r>
            <a:br>
              <a:rPr lang="en" sz="1400">
                <a:solidFill>
                  <a:srgbClr val="999999"/>
                </a:solidFill>
              </a:rPr>
            </a:br>
            <a:r>
              <a:rPr lang="en" sz="1400">
                <a:solidFill>
                  <a:srgbClr val="999999"/>
                </a:solidFill>
              </a:rPr>
              <a:t>Philadelphia, PA</a:t>
            </a:r>
            <a:endParaRPr sz="14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>
                <a:solidFill>
                  <a:srgbClr val="999999"/>
                </a:solidFill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mkelly@drexel.edu</a:t>
            </a:r>
            <a:endParaRPr sz="14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https://matkelly.com</a:t>
            </a:r>
            <a:b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machawk1</a:t>
            </a:r>
            <a:br>
              <a:rPr lang="en" sz="1400">
                <a:solidFill>
                  <a:srgbClr val="999999"/>
                </a:solidFill>
              </a:rPr>
            </a:br>
            <a:br>
              <a:rPr lang="en" sz="1400">
                <a:solidFill>
                  <a:srgbClr val="999999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Save All the Internet: Web Archiving Tools and Tips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March 30, 2020, University of Delaware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0800"/>
            <a:ext cx="2194050" cy="5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1650" y="4259526"/>
            <a:ext cx="749601" cy="2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7714" y="3485313"/>
            <a:ext cx="229737" cy="22973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430606" y="4593969"/>
            <a:ext cx="3713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C600"/>
                </a:solidFill>
              </a:rPr>
              <a:t>slides: </a:t>
            </a:r>
            <a:r>
              <a:rPr lang="en" sz="1000">
                <a:solidFill>
                  <a:srgbClr val="FFC6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https://matkelly.com/saveTheInternet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C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Web Leakage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24" y="1017726"/>
            <a:ext cx="5351933" cy="346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220000" dist="19050">
              <a:srgbClr val="666666">
                <a:alpha val="54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601" y="2838735"/>
            <a:ext cx="1808399" cy="12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950" y="1381825"/>
            <a:ext cx="2299650" cy="11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Framework for Aggregating Private and Public Web Archives</a:t>
            </a:r>
            <a:r>
              <a:rPr baseline="30000" lang="en" sz="2200"/>
              <a:t>1</a:t>
            </a:r>
            <a:endParaRPr baseline="30000" sz="2200"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software baggage to solve/mitigate </a:t>
            </a:r>
            <a:r>
              <a:rPr lang="en" u="sng"/>
              <a:t>replay</a:t>
            </a:r>
            <a:r>
              <a:rPr lang="en"/>
              <a:t> problems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Mixing private/public sources (Aggregated TimeMaps)</a:t>
            </a:r>
            <a:endParaRPr baseline="30000"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 to private captures beyond URI dereferencing (using OAuth2)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Query Precedence and Short-Circuiting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archival sources are preferred to others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Syntax and semantics for expressing sufficiency of results, optimizing query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negotiation of web archives in dimensions beyond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only captures for google.com that are not redirects (80% of them are</a:t>
            </a:r>
            <a:r>
              <a:rPr baseline="30000" lang="en"/>
              <a:t>2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return captures that are of a sufficiency quality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08250" y="4087602"/>
            <a:ext cx="8694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rgbClr val="07294E"/>
                </a:solidFill>
              </a:rPr>
              <a:t>1</a:t>
            </a:r>
            <a:r>
              <a:rPr lang="en" sz="1000">
                <a:solidFill>
                  <a:srgbClr val="07294E"/>
                </a:solidFill>
              </a:rPr>
              <a:t>M. Kelly et al., “A Framework for Aggregating Private and Public Web Archives,” In Proceedings of the ACM/IEEE JCDL, 2018, pp. 273-282</a:t>
            </a:r>
            <a:br>
              <a:rPr lang="en" sz="1000">
                <a:solidFill>
                  <a:srgbClr val="07294E"/>
                </a:solidFill>
              </a:rPr>
            </a:br>
            <a:r>
              <a:rPr baseline="30000" lang="en" sz="1000">
                <a:solidFill>
                  <a:srgbClr val="07294E"/>
                </a:solidFill>
              </a:rPr>
              <a:t>2</a:t>
            </a:r>
            <a:r>
              <a:rPr lang="en" sz="1000">
                <a:solidFill>
                  <a:srgbClr val="07294E"/>
                </a:solidFill>
              </a:rPr>
              <a:t>M. Kelly et al., “Impact of URI Canonicalization on Memento Count,” Technical Report arXiv:1703.03302, 2017.</a:t>
            </a:r>
            <a:endParaRPr sz="1000">
              <a:solidFill>
                <a:srgbClr val="07294E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8975" y="294675"/>
            <a:ext cx="815026" cy="81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 Precedence</a:t>
            </a:r>
            <a:endParaRPr/>
          </a:p>
        </p:txBody>
      </p:sp>
      <p:cxnSp>
        <p:nvCxnSpPr>
          <p:cNvPr id="171" name="Google Shape;171;p24"/>
          <p:cNvCxnSpPr>
            <a:endCxn id="172" idx="0"/>
          </p:cNvCxnSpPr>
          <p:nvPr/>
        </p:nvCxnSpPr>
        <p:spPr>
          <a:xfrm>
            <a:off x="5010975" y="2298965"/>
            <a:ext cx="456000" cy="14322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4"/>
          <p:cNvCxnSpPr/>
          <p:nvPr/>
        </p:nvCxnSpPr>
        <p:spPr>
          <a:xfrm>
            <a:off x="5040325" y="2299100"/>
            <a:ext cx="1709700" cy="1930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4"/>
          <p:cNvCxnSpPr/>
          <p:nvPr/>
        </p:nvCxnSpPr>
        <p:spPr>
          <a:xfrm>
            <a:off x="5040325" y="2269625"/>
            <a:ext cx="2019000" cy="884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4"/>
          <p:cNvCxnSpPr/>
          <p:nvPr/>
        </p:nvCxnSpPr>
        <p:spPr>
          <a:xfrm flipH="1" rot="10800000">
            <a:off x="5069800" y="1753700"/>
            <a:ext cx="2019000" cy="545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275" y="3731165"/>
            <a:ext cx="1105650" cy="1066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150" y="3731165"/>
            <a:ext cx="1105650" cy="106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125" y="1208200"/>
            <a:ext cx="1105650" cy="11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550" y="2595700"/>
            <a:ext cx="1030800" cy="10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5000" y="1162175"/>
            <a:ext cx="1257301" cy="12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7750" y="2518900"/>
            <a:ext cx="1257301" cy="12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2447" y="3265150"/>
            <a:ext cx="548699" cy="72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02362" y="1947976"/>
            <a:ext cx="488884" cy="6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5648" y="4363715"/>
            <a:ext cx="548700" cy="54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5825" y="43637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28888" y="1641638"/>
            <a:ext cx="1248575" cy="13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1949" y="1037450"/>
            <a:ext cx="915013" cy="12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311700" y="2770700"/>
            <a:ext cx="4017300" cy="960600"/>
          </a:xfrm>
          <a:prstGeom prst="wedgeRoundRectCallout">
            <a:avLst>
              <a:gd fmla="val -37948" name="adj1"/>
              <a:gd fmla="val -95817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“Check my archive first, then Carol’s, then all public archives.”</a:t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5710975" y="1871775"/>
            <a:ext cx="368400" cy="3684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5841313" y="2506525"/>
            <a:ext cx="368400" cy="3684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5140863" y="3182675"/>
            <a:ext cx="368400" cy="368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5786050" y="3118850"/>
            <a:ext cx="368400" cy="368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93" name="Google Shape;193;p24"/>
          <p:cNvCxnSpPr>
            <a:stCxn id="187" idx="3"/>
            <a:endCxn id="186" idx="1"/>
          </p:cNvCxnSpPr>
          <p:nvPr/>
        </p:nvCxnSpPr>
        <p:spPr>
          <a:xfrm>
            <a:off x="1126962" y="1643588"/>
            <a:ext cx="3201900" cy="6786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24"/>
          <p:cNvSpPr txBox="1"/>
          <p:nvPr/>
        </p:nvSpPr>
        <p:spPr>
          <a:xfrm>
            <a:off x="1072275" y="1017725"/>
            <a:ext cx="54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 URI (e.g., facebook.com) in time, insufficient parameter for querying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More control of querying in series and parallel</a:t>
            </a:r>
            <a:endParaRPr sz="1200"/>
          </a:p>
        </p:txBody>
      </p:sp>
      <p:sp>
        <p:nvSpPr>
          <p:cNvPr id="195" name="Google Shape;195;p24"/>
          <p:cNvSpPr txBox="1"/>
          <p:nvPr/>
        </p:nvSpPr>
        <p:spPr>
          <a:xfrm>
            <a:off x="311700" y="4240925"/>
            <a:ext cx="44988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294E"/>
                </a:solidFill>
              </a:rPr>
              <a:t>See Atkins’, “</a:t>
            </a:r>
            <a:r>
              <a:rPr lang="en" sz="1000" u="sng">
                <a:solidFill>
                  <a:srgbClr val="07294E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Paywalls in the Internet Archive</a:t>
            </a:r>
            <a:r>
              <a:rPr lang="en" sz="1000">
                <a:solidFill>
                  <a:srgbClr val="07294E"/>
                </a:solidFill>
              </a:rPr>
              <a:t>”, March 2018</a:t>
            </a:r>
            <a:endParaRPr sz="1000">
              <a:solidFill>
                <a:srgbClr val="07294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Preservation Beyond Institutions’ Effort</a:t>
            </a:r>
            <a:endParaRPr/>
          </a:p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model for systematic user-driven web archiving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e.g., with capture resilience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(there is no standard)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URI in time captured from different perspectives (e.g., auth) gets messy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much of the content users feel is personally important is unsuitable or inaccessible by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Completeness verifiable, but access </a:t>
            </a:r>
            <a:r>
              <a:rPr lang="en"/>
              <a:t>to captures beyond publicly available live Web content is an open are</a:t>
            </a:r>
            <a:r>
              <a:rPr lang="en"/>
              <a:t>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wants to specify which sources are used for aggregation, what order should they be queried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Empowering the Client for Archival Access</a:t>
            </a:r>
            <a:br>
              <a:rPr lang="en"/>
            </a:br>
            <a:r>
              <a:rPr lang="en" sz="1800"/>
              <a:t>Beyond URI &amp; Time</a:t>
            </a:r>
            <a:endParaRPr sz="1800"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311700" y="1152475"/>
            <a:ext cx="85206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Beyond traditional replay, enable: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TimeMap negotiation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expressive </a:t>
            </a:r>
            <a:r>
              <a:rPr lang="en"/>
              <a:t>instructions</a:t>
            </a:r>
            <a:r>
              <a:rPr baseline="30000" lang="en"/>
              <a:t>1</a:t>
            </a:r>
            <a:r>
              <a:rPr lang="en"/>
              <a:t> for information retrieval from the archive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</a:t>
            </a:r>
            <a:r>
              <a:rPr lang="en"/>
              <a:t>.g., “give me archives for URI-R of quality of Memento Damage</a:t>
            </a:r>
            <a:r>
              <a:rPr baseline="30000" lang="en"/>
              <a:t>2</a:t>
            </a:r>
            <a:r>
              <a:rPr lang="en"/>
              <a:t> (M</a:t>
            </a:r>
            <a:r>
              <a:rPr baseline="-25000" lang="en"/>
              <a:t>D</a:t>
            </a:r>
            <a:r>
              <a:rPr lang="en"/>
              <a:t>) &lt; 0.4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980000"/>
                </a:solidFill>
              </a:rPr>
              <a:t>InterPlanetary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Wayback</a:t>
            </a:r>
            <a:r>
              <a:rPr lang="en"/>
              <a:t> (</a:t>
            </a:r>
            <a:r>
              <a:rPr lang="en">
                <a:solidFill>
                  <a:srgbClr val="980000"/>
                </a:solidFill>
              </a:rPr>
              <a:t>ip</a:t>
            </a:r>
            <a:r>
              <a:rPr lang="en">
                <a:solidFill>
                  <a:srgbClr val="000000"/>
                </a:solidFill>
              </a:rPr>
              <a:t>wb</a:t>
            </a:r>
            <a:r>
              <a:rPr lang="en"/>
              <a:t>)</a:t>
            </a:r>
            <a:r>
              <a:rPr baseline="30000" lang="en"/>
              <a:t>3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Leverages Reconstructive, pywb, warcio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Integrated WARCs with the InterPlanetary File System (IPFS)</a:t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316025" y="3210725"/>
            <a:ext cx="87396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rgbClr val="07294E"/>
                </a:solidFill>
                <a:highlight>
                  <a:srgbClr val="FFFFFF"/>
                </a:highlight>
              </a:rPr>
              <a:t>1 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M. Kelly et al., “Client-Assisted Memento Aggregation Using the Prefer Header,” Presented at the </a:t>
            </a:r>
            <a:r>
              <a:rPr i="1" lang="en" sz="1000">
                <a:solidFill>
                  <a:srgbClr val="07294E"/>
                </a:solidFill>
                <a:highlight>
                  <a:srgbClr val="FFFFFF"/>
                </a:highlight>
              </a:rPr>
              <a:t>Web Archiving</a:t>
            </a:r>
            <a:br>
              <a:rPr i="1" lang="en" sz="1000">
                <a:solidFill>
                  <a:srgbClr val="07294E"/>
                </a:solidFill>
                <a:highlight>
                  <a:srgbClr val="FFFFFF"/>
                </a:highlight>
              </a:rPr>
            </a:br>
            <a:r>
              <a:rPr i="1" lang="en" sz="1000">
                <a:solidFill>
                  <a:srgbClr val="07294E"/>
                </a:solidFill>
                <a:highlight>
                  <a:srgbClr val="FFFFFF"/>
                </a:highlight>
              </a:rPr>
              <a:t>and Digital Libraries Workshop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 (WADL 2018), June 2018</a:t>
            </a:r>
            <a:b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</a:br>
            <a:br>
              <a:rPr baseline="30000" lang="en" sz="1000">
                <a:solidFill>
                  <a:srgbClr val="07294E"/>
                </a:solidFill>
                <a:highlight>
                  <a:srgbClr val="FFFFFF"/>
                </a:highlight>
              </a:rPr>
            </a:br>
            <a:r>
              <a:rPr baseline="30000" lang="en" sz="1000">
                <a:solidFill>
                  <a:srgbClr val="07294E"/>
                </a:solidFill>
                <a:highlight>
                  <a:srgbClr val="FFFFFF"/>
                </a:highlight>
              </a:rPr>
              <a:t>2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 J. F. Brunelle et al., 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 all mementos are created equal: Measuring the impact of missing resources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07294E"/>
                </a:solidFill>
                <a:highlight>
                  <a:srgbClr val="FFFFFF"/>
                </a:highlight>
              </a:rPr>
              <a:t>International Journal on Digital Libraries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, 16(3-4), pp. 283--301, 2015.</a:t>
            </a:r>
            <a:b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</a:br>
            <a:endParaRPr sz="1000">
              <a:solidFill>
                <a:srgbClr val="07294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rgbClr val="07294E"/>
                </a:solidFill>
                <a:highlight>
                  <a:srgbClr val="FFFFFF"/>
                </a:highlight>
              </a:rPr>
              <a:t>3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 M. Kelly et al., “InterPlanetary Wayback: Peer-To-Peer Permanence of Web Archives,” In Proceedings of the </a:t>
            </a:r>
            <a:r>
              <a:rPr i="1" lang="en" sz="1000">
                <a:solidFill>
                  <a:srgbClr val="07294E"/>
                </a:solidFill>
                <a:highlight>
                  <a:srgbClr val="FFFFFF"/>
                </a:highlight>
              </a:rPr>
              <a:t>International Conference on Theory and Practice of Digital Libraries (TPDL)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. September 2016, pp. 411-416</a:t>
            </a:r>
            <a:endParaRPr sz="1000">
              <a:solidFill>
                <a:srgbClr val="07294E"/>
              </a:solidFill>
              <a:highlight>
                <a:srgbClr val="FFFFFF"/>
              </a:highlight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8775" y="2363531"/>
            <a:ext cx="1905000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9675" y="182600"/>
            <a:ext cx="1240740" cy="6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1001" y="327679"/>
            <a:ext cx="1866800" cy="4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Model for Private Web Archive Resilience</a:t>
            </a:r>
            <a:endParaRPr/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050" y="1170125"/>
            <a:ext cx="5127749" cy="20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7059600" y="0"/>
            <a:ext cx="2084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294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https://github.com/oduwsdl/ipwb</a:t>
            </a:r>
            <a:endParaRPr sz="1000">
              <a:solidFill>
                <a:srgbClr val="07294E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311700" y="4164325"/>
            <a:ext cx="82911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294E"/>
                </a:solidFill>
              </a:rPr>
              <a:t>M. Kelly and D. Dias, “A Collaborative, Secure, and Private InterPlanetary Wayback Archiving System using IPFS,” Presented at the International Internet Preservation Consortium (IIPC) Web Archiving Conference (WAC) 2017, </a:t>
            </a:r>
            <a:r>
              <a:rPr lang="en" sz="1000">
                <a:solidFill>
                  <a:srgbClr val="07294E"/>
                </a:solidFill>
              </a:rPr>
              <a:t>June </a:t>
            </a:r>
            <a:r>
              <a:rPr lang="en" sz="1000">
                <a:solidFill>
                  <a:srgbClr val="07294E"/>
                </a:solidFill>
              </a:rPr>
              <a:t>2017.</a:t>
            </a:r>
            <a:endParaRPr sz="1000">
              <a:solidFill>
                <a:srgbClr val="07294E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311700" y="1144350"/>
            <a:ext cx="3513600" cy="3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Secure, peer-to-peer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Mitigates issues of dead hard drive resulting in lost archives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Intended for individual archivists, scalable model for institutions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 imperfect solution that needs more criticism from experts: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peer-to-peer/distrib.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privacy and security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Minimize need to know underlying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Unnecessary implementation detail for users: baggage, barriers, and </a:t>
            </a:r>
            <a:r>
              <a:rPr lang="en"/>
              <a:t>resistance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Minimize jargon in UI and usage instructions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Distill down usage examples to appeal to initially unforeseen use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KISS interfaces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Needed collaboration with UI/UX experts and designers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Does the software you use/build do this?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>
            <a:off x="7465600" y="1872625"/>
            <a:ext cx="1525800" cy="462600"/>
          </a:xfrm>
          <a:prstGeom prst="wedgeRoundRectCallout">
            <a:avLst>
              <a:gd fmla="val -55001" name="adj1"/>
              <a:gd fmla="val 18509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072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7465600" y="1156375"/>
            <a:ext cx="1525800" cy="462600"/>
          </a:xfrm>
          <a:prstGeom prst="wedgeRoundRectCallout">
            <a:avLst>
              <a:gd fmla="val -55001" name="adj1"/>
              <a:gd fmla="val 18509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072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(Unfortunately) Common Thread</a:t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on others’ projects to progress innovation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ipwb: built using WR’s pywb, WR’s warcio, and Reconstructive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WAIL: built using OpenWayback, Heritrix, MemGator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WARCreate: no prior reusable JavaScript libraries (ca. 2012)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Novelty where necessary, stop reinventing core implementations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source is good but hard to sustain without financial backing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Grants expire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Passion projects go idle</a:t>
            </a:r>
            <a:endParaRPr/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785" y="1909904"/>
            <a:ext cx="668515" cy="1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785" y="2121370"/>
            <a:ext cx="668515" cy="1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8368" y="1976922"/>
            <a:ext cx="254003" cy="2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9099" y="1872623"/>
            <a:ext cx="462613" cy="46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4925" y="1264251"/>
            <a:ext cx="542975" cy="3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8225" y="1228675"/>
            <a:ext cx="308150" cy="3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57500" y="1228675"/>
            <a:ext cx="308150" cy="3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/>
        </p:nvSpPr>
        <p:spPr>
          <a:xfrm>
            <a:off x="7895750" y="1151450"/>
            <a:ext cx="66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p</a:t>
            </a:r>
            <a:r>
              <a:rPr lang="en" sz="1000">
                <a:solidFill>
                  <a:srgbClr val="0000FF"/>
                </a:solidFill>
              </a:rPr>
              <a:t>ywb</a:t>
            </a:r>
            <a:br>
              <a:rPr lang="en" sz="1000">
                <a:solidFill>
                  <a:srgbClr val="0000FF"/>
                </a:solidFill>
              </a:rPr>
            </a:br>
            <a:r>
              <a:rPr lang="en" sz="1000">
                <a:solidFill>
                  <a:srgbClr val="0000FF"/>
                </a:solidFill>
              </a:rPr>
              <a:t>warcio</a:t>
            </a:r>
            <a:endParaRPr sz="1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Conclusions: Progress and To-Dos</a:t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Archival quality captured from tools has drastically improved recently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Advancement in tools using headless browsers internally for archiving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Institutions are receptive to progressing open source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✓  </a:t>
            </a:r>
            <a:r>
              <a:rPr b="1" lang="en">
                <a:solidFill>
                  <a:srgbClr val="38761D"/>
                </a:solidFill>
              </a:rPr>
              <a:t>To-Do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Facilitate reuse instead of reinvention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Programmatic collaboration from institutions to projects beyond their own creations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Rethink of web archiving beyond submitting URIs (e.g., seeds), e.g.,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Personal web archiving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Archiving by-value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to discussion on how to make continued tool development sustainable</a:t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7066625" y="4126675"/>
            <a:ext cx="2014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294E"/>
                </a:solidFill>
              </a:rPr>
              <a:t>Figures </a:t>
            </a:r>
            <a:r>
              <a:rPr lang="en" sz="1000" u="sng">
                <a:solidFill>
                  <a:srgbClr val="07294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CC-BY-SA</a:t>
            </a:r>
            <a:r>
              <a:rPr lang="en" sz="1000">
                <a:solidFill>
                  <a:srgbClr val="07294E"/>
                </a:solidFill>
              </a:rPr>
              <a:t>, </a:t>
            </a:r>
            <a:r>
              <a:rPr lang="en" sz="1000" u="sng">
                <a:solidFill>
                  <a:srgbClr val="07294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Agata Krych</a:t>
            </a:r>
            <a:endParaRPr sz="1000">
              <a:solidFill>
                <a:srgbClr val="07294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7294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Transformations</a:t>
            </a:r>
            <a:r>
              <a:rPr lang="en" sz="1000" u="sng">
                <a:solidFill>
                  <a:srgbClr val="07294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available</a:t>
            </a:r>
            <a:endParaRPr sz="1000">
              <a:solidFill>
                <a:srgbClr val="07294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Loose Ends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1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Preservation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 Archiving by reference (URI) vs. value (representation)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Institutional-driven vs. user one-off vs. personal web archiving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Request web history by URI, be glad that some </a:t>
            </a:r>
            <a:r>
              <a:rPr lang="en"/>
              <a:t>results exist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850" y="1218090"/>
            <a:ext cx="2637251" cy="199866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14150" y="3106025"/>
            <a:ext cx="85206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Tools galore but lots of redundancy of various qualities, minimal efforts for external integration and collaboration beyond those that want more cycles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7294E"/>
                </a:solidFill>
              </a:rPr>
              <a:t>THIS TALK</a:t>
            </a:r>
            <a:r>
              <a:rPr lang="en">
                <a:solidFill>
                  <a:schemeClr val="dk2"/>
                </a:solidFill>
              </a:rPr>
              <a:t>: discuss previous software efforts, paradigms, and progress.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trust tools?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Capture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we sure captures are complete? How do we evaluate this (beyond the bits)?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Ownership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 do our captures reside? Are the raw forms accessible on-demand?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Privacy considerations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sharing capture, can identifying or private info be selectively removed?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Execution safety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other data on the machine on which we run the tools safe?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personal tools be used for larger endeavors?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 archived web pages”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Submitting seeds to a server → “we archived”?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Delegation by reference (URI)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Easily understandable model, results sometimes insufficient/unexpected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web archiving efforts’ issues: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Vetting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Dissemination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Persistence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Privacy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Browser-based Preservation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6789300" cy="32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Via a web page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Page-at-a-time: </a:t>
            </a:r>
            <a:r>
              <a:rPr lang="en"/>
              <a:t>e</a:t>
            </a:r>
            <a:r>
              <a:rPr lang="en"/>
              <a:t>.g., IA’s Save Page Now (by reference, passing a URI)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Session-based archiving: Webrecorder (by value)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Destination agnostic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WARCreate</a:t>
            </a:r>
            <a:r>
              <a:rPr baseline="30000" lang="en"/>
              <a:t>1</a:t>
            </a:r>
            <a:r>
              <a:rPr lang="en"/>
              <a:t> (by value)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have simple interface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Varying degrees of capture quality, funding sources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230" y="3227575"/>
            <a:ext cx="1430073" cy="1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7249825" y="4249975"/>
            <a:ext cx="1738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/>
              <a:t>1</a:t>
            </a:r>
            <a:r>
              <a:rPr lang="en" sz="1200"/>
              <a:t>https://warcreate.com</a:t>
            </a:r>
            <a:endParaRPr sz="12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650" y="1878422"/>
            <a:ext cx="1430075" cy="3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0863" y="1196863"/>
            <a:ext cx="1972800" cy="73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4400" y="2338879"/>
            <a:ext cx="1794574" cy="5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1000" y="3717714"/>
            <a:ext cx="1430075" cy="80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7825" y="3684767"/>
            <a:ext cx="1794576" cy="87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125" y="3717725"/>
            <a:ext cx="2781688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Archiving By-reference vs. By-value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8520600" cy="20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URI (by reference) is often insufficient to obtain the</a:t>
            </a:r>
            <a:br>
              <a:rPr lang="en"/>
            </a:br>
            <a:r>
              <a:rPr lang="en"/>
              <a:t>representation intended to be captured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just authentication but page state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Facebook.com (login page) vs. Facebook.com (my feed)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Scripted automation (e.g., Autopilot</a:t>
            </a:r>
            <a:r>
              <a:rPr baseline="30000" lang="en"/>
              <a:t>1</a:t>
            </a:r>
            <a:r>
              <a:rPr lang="en"/>
              <a:t>) often helps to surface</a:t>
            </a:r>
            <a:br>
              <a:rPr lang="en"/>
            </a:br>
            <a:r>
              <a:rPr lang="en"/>
              <a:t>embedded resources’ representations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358700" y="3049825"/>
            <a:ext cx="26394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rgbClr val="07294E"/>
                </a:solidFill>
              </a:rPr>
              <a:t>1</a:t>
            </a:r>
            <a:r>
              <a:rPr lang="en" sz="1100" u="sng">
                <a:solidFill>
                  <a:srgbClr val="07294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https://guide.webrecorder.io/autopilot/</a:t>
            </a:r>
            <a:endParaRPr>
              <a:solidFill>
                <a:srgbClr val="0729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94E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424" y="3217400"/>
            <a:ext cx="915013" cy="12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414050" y="3862825"/>
            <a:ext cx="2528700" cy="446700"/>
          </a:xfrm>
          <a:prstGeom prst="wedgeRoundRectCallout">
            <a:avLst>
              <a:gd fmla="val 77630" name="adj1"/>
              <a:gd fmla="val -33333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Hey, web archive service, archive facebook.com</a:t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4878275" y="3835525"/>
            <a:ext cx="3954000" cy="446700"/>
          </a:xfrm>
          <a:prstGeom prst="wedgeRoundRectCallout">
            <a:avLst>
              <a:gd fmla="val -72072" name="adj1"/>
              <a:gd fmla="val -29768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Hey, web browser, Archive What I See Now*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6930600" y="4282225"/>
            <a:ext cx="22134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294E"/>
                </a:solidFill>
              </a:rPr>
              <a:t>* </a:t>
            </a:r>
            <a:r>
              <a:rPr lang="en" sz="1200" u="sng">
                <a:solidFill>
                  <a:srgbClr val="07294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NEH </a:t>
            </a:r>
            <a:r>
              <a:rPr lang="en" sz="1200" u="sng">
                <a:solidFill>
                  <a:srgbClr val="07294E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HK-50181-14</a:t>
            </a:r>
            <a:endParaRPr sz="1200">
              <a:solidFill>
                <a:srgbClr val="07294E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03100" y="4282225"/>
            <a:ext cx="1285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</a:t>
            </a:r>
            <a:r>
              <a:rPr i="1" lang="en" sz="1200"/>
              <a:t>y reference</a:t>
            </a:r>
            <a:endParaRPr i="1" sz="1200"/>
          </a:p>
        </p:txBody>
      </p:sp>
      <p:sp>
        <p:nvSpPr>
          <p:cNvPr id="109" name="Google Shape;109;p18"/>
          <p:cNvSpPr txBox="1"/>
          <p:nvPr/>
        </p:nvSpPr>
        <p:spPr>
          <a:xfrm>
            <a:off x="5227625" y="4282225"/>
            <a:ext cx="1285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by value</a:t>
            </a:r>
            <a:endParaRPr i="1" sz="120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1174" y="534663"/>
            <a:ext cx="1588550" cy="153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1176" y="2203949"/>
            <a:ext cx="1588550" cy="153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7739765" y="1912365"/>
            <a:ext cx="915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VS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of Web Archives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6701400" cy="17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Conventionally</a:t>
            </a:r>
            <a:r>
              <a:rPr lang="en"/>
              <a:t> URI as parameter for navigation in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Topical collections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</a:t>
            </a:r>
            <a:r>
              <a:rPr lang="en"/>
              <a:t>.g., @ Archive-It, manually curated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 systems exist for exploring beyond URI lookup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997" y="537627"/>
            <a:ext cx="1908474" cy="165481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19"/>
          <p:cNvSpPr txBox="1"/>
          <p:nvPr/>
        </p:nvSpPr>
        <p:spPr>
          <a:xfrm>
            <a:off x="7013000" y="2161046"/>
            <a:ext cx="18726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</a:t>
            </a:r>
            <a:r>
              <a:rPr lang="en" sz="1000"/>
              <a:t>pple.com over time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(lots of redundancy)</a:t>
            </a:r>
            <a:endParaRPr i="1" sz="10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550" y="2602426"/>
            <a:ext cx="3041925" cy="17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6562275" y="4164860"/>
            <a:ext cx="18726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7294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Archive Thumbnails service</a:t>
            </a:r>
            <a:endParaRPr sz="1000">
              <a:solidFill>
                <a:srgbClr val="07294E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8013" y="3066025"/>
            <a:ext cx="1484908" cy="11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1326" y="2780425"/>
            <a:ext cx="2798277" cy="2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161075" y="4271835"/>
            <a:ext cx="18726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7294E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OpenWayback</a:t>
            </a:r>
            <a:endParaRPr sz="1000">
              <a:solidFill>
                <a:srgbClr val="07294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Client-Side Web Archiving Tools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Empower Users to Preserve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777" y="3507675"/>
            <a:ext cx="687350" cy="5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114" y="3507675"/>
            <a:ext cx="528031" cy="5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133" y="3507675"/>
            <a:ext cx="528031" cy="5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6152" y="3507675"/>
            <a:ext cx="930450" cy="5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9750" y="4235210"/>
            <a:ext cx="687350" cy="6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4000" y="4162298"/>
            <a:ext cx="2813100" cy="3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3499" y="4587573"/>
            <a:ext cx="930450" cy="41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3249" y="4515425"/>
            <a:ext cx="628074" cy="6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159300" y="1152475"/>
            <a:ext cx="7546200" cy="25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Mitigating live web leakage, “Zombies”</a:t>
            </a:r>
            <a:r>
              <a:rPr baseline="30000" lang="en"/>
              <a:t>1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Rerouting instead of rewriting at replay time (Reconstructive</a:t>
            </a:r>
            <a:r>
              <a:rPr baseline="30000" lang="en"/>
              <a:t>2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Prevents source modifier, better means of verifying capture integrity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Archival content is not manipulated for replay, renders more true to original form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Advanced banner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Pure client-side, web-based replay system (WABAC.js</a:t>
            </a:r>
            <a:r>
              <a:rPr baseline="30000" lang="en"/>
              <a:t>3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Replay WARCs on-demand without uploading (using Service Workers)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675" y="182600"/>
            <a:ext cx="1240740" cy="6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type="title"/>
          </p:nvPr>
        </p:nvSpPr>
        <p:spPr>
          <a:xfrm>
            <a:off x="1593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to Replay Issues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435900" y="3857950"/>
            <a:ext cx="85869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rgbClr val="07294E"/>
                </a:solidFill>
              </a:rPr>
              <a:t>1</a:t>
            </a:r>
            <a:r>
              <a:rPr lang="en" sz="1000">
                <a:solidFill>
                  <a:srgbClr val="07294E"/>
                </a:solidFill>
              </a:rPr>
              <a:t> J. Brunelle, “</a:t>
            </a:r>
            <a:r>
              <a:rPr lang="en" sz="1000">
                <a:solidFill>
                  <a:srgbClr val="07294E"/>
                </a:solidFill>
                <a:highlight>
                  <a:srgbClr val="FFFFFF"/>
                </a:highlight>
              </a:rPr>
              <a:t>Zombies in the Archives”, Oct 2012, </a:t>
            </a:r>
            <a:r>
              <a:rPr lang="en" sz="1000" u="sng">
                <a:solidFill>
                  <a:srgbClr val="07294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https://ws-dl.blogspot.com/2012/10/2012-10-10-zombies-in-archives.html</a:t>
            </a:r>
            <a:br>
              <a:rPr lang="en" sz="1000">
                <a:solidFill>
                  <a:srgbClr val="07294E"/>
                </a:solidFill>
              </a:rPr>
            </a:br>
            <a:r>
              <a:rPr baseline="30000" lang="en" sz="1000">
                <a:solidFill>
                  <a:srgbClr val="07294E"/>
                </a:solidFill>
              </a:rPr>
              <a:t>2</a:t>
            </a:r>
            <a:r>
              <a:rPr lang="en" sz="1000">
                <a:solidFill>
                  <a:srgbClr val="07294E"/>
                </a:solidFill>
              </a:rPr>
              <a:t> Reconstructive: </a:t>
            </a:r>
            <a:r>
              <a:rPr lang="en" sz="1000" u="sng">
                <a:solidFill>
                  <a:srgbClr val="07294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https://oduwsdl.github.io/Reconstructive/</a:t>
            </a:r>
            <a:endParaRPr sz="1000">
              <a:solidFill>
                <a:srgbClr val="0729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rgbClr val="07294E"/>
                </a:solidFill>
              </a:rPr>
              <a:t>3</a:t>
            </a:r>
            <a:r>
              <a:rPr lang="en" sz="1000">
                <a:solidFill>
                  <a:srgbClr val="07294E"/>
                </a:solidFill>
              </a:rPr>
              <a:t> WABAC: </a:t>
            </a:r>
            <a:r>
              <a:rPr lang="en" sz="1000" u="sng">
                <a:solidFill>
                  <a:srgbClr val="07294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https://wab.ac/</a:t>
            </a:r>
            <a:endParaRPr sz="1000">
              <a:solidFill>
                <a:srgbClr val="07294E"/>
              </a:solidFill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1001" y="327679"/>
            <a:ext cx="1866800" cy="4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6027" y="1017725"/>
            <a:ext cx="1454900" cy="161095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16025" y="2819475"/>
            <a:ext cx="1454900" cy="14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